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24"/>
  </p:notesMasterIdLst>
  <p:sldIdLst>
    <p:sldId id="256" r:id="rId2"/>
    <p:sldId id="262" r:id="rId3"/>
    <p:sldId id="261" r:id="rId4"/>
    <p:sldId id="258" r:id="rId5"/>
    <p:sldId id="279" r:id="rId6"/>
    <p:sldId id="264" r:id="rId7"/>
    <p:sldId id="265" r:id="rId8"/>
    <p:sldId id="267" r:id="rId9"/>
    <p:sldId id="273" r:id="rId10"/>
    <p:sldId id="266" r:id="rId11"/>
    <p:sldId id="269" r:id="rId12"/>
    <p:sldId id="274" r:id="rId13"/>
    <p:sldId id="275" r:id="rId14"/>
    <p:sldId id="268" r:id="rId15"/>
    <p:sldId id="260" r:id="rId16"/>
    <p:sldId id="280" r:id="rId17"/>
    <p:sldId id="272" r:id="rId18"/>
    <p:sldId id="278" r:id="rId19"/>
    <p:sldId id="277" r:id="rId20"/>
    <p:sldId id="259" r:id="rId21"/>
    <p:sldId id="257"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4637"/>
  </p:normalViewPr>
  <p:slideViewPr>
    <p:cSldViewPr snapToGrid="0" snapToObjects="1">
      <p:cViewPr varScale="1">
        <p:scale>
          <a:sx n="76" d="100"/>
          <a:sy n="76" d="100"/>
        </p:scale>
        <p:origin x="208" y="5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BDAF9B-8A51-C14A-885E-6FA461EDDA7F}" type="datetimeFigureOut">
              <a:rPr lang="en-US" smtClean="0"/>
              <a:t>4/18/19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ABE6EB-2625-B04A-9729-9C03400C5A4A}" type="slidenum">
              <a:rPr lang="en-US" smtClean="0"/>
              <a:t>‹#›</a:t>
            </a:fld>
            <a:endParaRPr lang="en-US"/>
          </a:p>
        </p:txBody>
      </p:sp>
    </p:spTree>
    <p:extLst>
      <p:ext uri="{BB962C8B-B14F-4D97-AF65-F5344CB8AC3E}">
        <p14:creationId xmlns:p14="http://schemas.microsoft.com/office/powerpoint/2010/main" val="1494178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Masculine – </a:t>
            </a:r>
            <a:r>
              <a:rPr lang="en-US" dirty="0" err="1"/>
              <a:t>kesh</a:t>
            </a:r>
            <a:r>
              <a:rPr lang="en-US" dirty="0"/>
              <a:t> – </a:t>
            </a:r>
            <a:r>
              <a:rPr lang="en-US" dirty="0" err="1"/>
              <a:t>bana</a:t>
            </a:r>
            <a:r>
              <a:rPr lang="en-US" dirty="0"/>
              <a:t>. Shastra kirpan…warrior. </a:t>
            </a:r>
            <a:r>
              <a:rPr lang="en-CA" dirty="0">
                <a:solidFill>
                  <a:schemeClr val="bg1"/>
                </a:solidFill>
              </a:rPr>
              <a:t>was more to the character of</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bg1"/>
                </a:solidFill>
              </a:rPr>
              <a:t>a </a:t>
            </a:r>
            <a:r>
              <a:rPr lang="en-CA" i="1" dirty="0">
                <a:solidFill>
                  <a:schemeClr val="bg1"/>
                </a:solidFill>
              </a:rPr>
              <a:t>Khalsa</a:t>
            </a:r>
            <a:r>
              <a:rPr lang="en-CA" dirty="0">
                <a:solidFill>
                  <a:schemeClr val="bg1"/>
                </a:solidFill>
              </a:rPr>
              <a:t>? </a:t>
            </a:r>
            <a:r>
              <a:rPr lang="en-CA" dirty="0"/>
              <a:t>One who stands up for justice?</a:t>
            </a:r>
          </a:p>
          <a:p>
            <a:endParaRPr lang="en-CA" dirty="0">
              <a:solidFill>
                <a:schemeClr val="bg1"/>
              </a:solidFill>
            </a:endParaRPr>
          </a:p>
          <a:p>
            <a:r>
              <a:rPr lang="en-CA" dirty="0">
                <a:solidFill>
                  <a:schemeClr val="bg1"/>
                </a:solidFill>
              </a:rPr>
              <a:t>Lets look in detail we can easily</a:t>
            </a:r>
            <a:endParaRPr lang="en-US" dirty="0"/>
          </a:p>
        </p:txBody>
      </p:sp>
      <p:sp>
        <p:nvSpPr>
          <p:cNvPr id="4" name="Slide Number Placeholder 3"/>
          <p:cNvSpPr>
            <a:spLocks noGrp="1"/>
          </p:cNvSpPr>
          <p:nvPr>
            <p:ph type="sldNum" sz="quarter" idx="5"/>
          </p:nvPr>
        </p:nvSpPr>
        <p:spPr/>
        <p:txBody>
          <a:bodyPr/>
          <a:lstStyle/>
          <a:p>
            <a:fld id="{A9ABE6EB-2625-B04A-9729-9C03400C5A4A}" type="slidenum">
              <a:rPr lang="en-US" smtClean="0"/>
              <a:t>2</a:t>
            </a:fld>
            <a:endParaRPr lang="en-US"/>
          </a:p>
        </p:txBody>
      </p:sp>
    </p:spTree>
    <p:extLst>
      <p:ext uri="{BB962C8B-B14F-4D97-AF65-F5344CB8AC3E}">
        <p14:creationId xmlns:p14="http://schemas.microsoft.com/office/powerpoint/2010/main" val="3515787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dirty="0">
                <a:effectLst/>
                <a:latin typeface="Roboto"/>
              </a:rPr>
              <a:t>Guru's lived during the reign of Mughal invasion and there was a lot of oppression so in order to create social uprising in order to galvanize ordinary</a:t>
            </a:r>
            <a:endParaRPr lang="en-US" dirty="0"/>
          </a:p>
        </p:txBody>
      </p:sp>
      <p:sp>
        <p:nvSpPr>
          <p:cNvPr id="4" name="Slide Number Placeholder 3"/>
          <p:cNvSpPr>
            <a:spLocks noGrp="1"/>
          </p:cNvSpPr>
          <p:nvPr>
            <p:ph type="sldNum" sz="quarter" idx="5"/>
          </p:nvPr>
        </p:nvSpPr>
        <p:spPr/>
        <p:txBody>
          <a:bodyPr/>
          <a:lstStyle/>
          <a:p>
            <a:fld id="{A9ABE6EB-2625-B04A-9729-9C03400C5A4A}" type="slidenum">
              <a:rPr lang="en-US" smtClean="0"/>
              <a:t>6</a:t>
            </a:fld>
            <a:endParaRPr lang="en-US"/>
          </a:p>
        </p:txBody>
      </p:sp>
    </p:spTree>
    <p:extLst>
      <p:ext uri="{BB962C8B-B14F-4D97-AF65-F5344CB8AC3E}">
        <p14:creationId xmlns:p14="http://schemas.microsoft.com/office/powerpoint/2010/main" val="54139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Roboto"/>
              </a:rPr>
              <a:t>Kaur Princess – self </a:t>
            </a:r>
            <a:r>
              <a:rPr lang="en-CA" dirty="0" err="1">
                <a:latin typeface="Roboto"/>
              </a:rPr>
              <a:t>sovereighnty</a:t>
            </a:r>
            <a:r>
              <a:rPr lang="en-CA" dirty="0">
                <a:latin typeface="Roboto"/>
              </a:rPr>
              <a:t>  - </a:t>
            </a:r>
            <a:r>
              <a:rPr lang="en-CA" dirty="0">
                <a:solidFill>
                  <a:srgbClr val="000000"/>
                </a:solidFill>
                <a:latin typeface="Roboto"/>
              </a:rPr>
              <a:t>G</a:t>
            </a:r>
            <a:r>
              <a:rPr lang="en-CA" b="0" i="0" dirty="0">
                <a:solidFill>
                  <a:srgbClr val="000000"/>
                </a:solidFill>
                <a:effectLst/>
                <a:latin typeface="Roboto"/>
              </a:rPr>
              <a:t>uru ji gives us a connection with the divine directly answerable to the divine .</a:t>
            </a:r>
            <a:r>
              <a:rPr lang="en-CA" dirty="0">
                <a:latin typeface="Roboto"/>
              </a:rPr>
              <a:t> Guruji wanted to take ordinary people and transform their character both socially and spiritually. </a:t>
            </a:r>
          </a:p>
          <a:p>
            <a:r>
              <a:rPr lang="en-CA" dirty="0" err="1">
                <a:latin typeface="Roboto"/>
              </a:rPr>
              <a:t>Khlasa</a:t>
            </a:r>
            <a:r>
              <a:rPr lang="en-CA" dirty="0">
                <a:latin typeface="Roboto"/>
              </a:rPr>
              <a:t> is a revolutionary – how does this transformation occur?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i="0" dirty="0">
              <a:solidFill>
                <a:srgbClr val="000000"/>
              </a:solidFill>
              <a:effectLst/>
              <a:latin typeface="Roboto"/>
            </a:endParaRPr>
          </a:p>
          <a:p>
            <a:endParaRPr lang="en-CA" dirty="0">
              <a:latin typeface="Roboto"/>
            </a:endParaRPr>
          </a:p>
          <a:p>
            <a:endParaRPr lang="en-CA" dirty="0">
              <a:latin typeface="Roboto"/>
            </a:endParaRPr>
          </a:p>
          <a:p>
            <a:r>
              <a:rPr lang="en-US" dirty="0"/>
              <a:t> -- turbans</a:t>
            </a:r>
          </a:p>
        </p:txBody>
      </p:sp>
      <p:sp>
        <p:nvSpPr>
          <p:cNvPr id="4" name="Slide Number Placeholder 3"/>
          <p:cNvSpPr>
            <a:spLocks noGrp="1"/>
          </p:cNvSpPr>
          <p:nvPr>
            <p:ph type="sldNum" sz="quarter" idx="5"/>
          </p:nvPr>
        </p:nvSpPr>
        <p:spPr/>
        <p:txBody>
          <a:bodyPr/>
          <a:lstStyle/>
          <a:p>
            <a:fld id="{A9ABE6EB-2625-B04A-9729-9C03400C5A4A}" type="slidenum">
              <a:rPr lang="en-US" smtClean="0"/>
              <a:t>7</a:t>
            </a:fld>
            <a:endParaRPr lang="en-US"/>
          </a:p>
        </p:txBody>
      </p:sp>
    </p:spTree>
    <p:extLst>
      <p:ext uri="{BB962C8B-B14F-4D97-AF65-F5344CB8AC3E}">
        <p14:creationId xmlns:p14="http://schemas.microsoft.com/office/powerpoint/2010/main" val="237235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effectLst/>
                <a:latin typeface="Roboto"/>
              </a:rPr>
              <a:t>what else goes into the ceremony </a:t>
            </a:r>
          </a:p>
          <a:p>
            <a:r>
              <a:rPr lang="en-CA" dirty="0">
                <a:latin typeface="Roboto"/>
              </a:rPr>
              <a:t>How do you get ordinary folks to use a sword of course there is the training that's involved but how do</a:t>
            </a:r>
          </a:p>
          <a:p>
            <a:r>
              <a:rPr lang="en-CA" dirty="0">
                <a:latin typeface="Roboto"/>
              </a:rPr>
              <a:t>you get over the mentality that ordinary people don't know how to use a sword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Roboto"/>
              </a:rPr>
              <a:t>Part of the change of the character (transformation) is that ordinary farmers and traders were told to replace their tools with swords.</a:t>
            </a:r>
          </a:p>
          <a:p>
            <a:endParaRPr lang="en-CA" dirty="0">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i="0" dirty="0">
              <a:effectLst/>
              <a:latin typeface="Roboto"/>
            </a:endParaRPr>
          </a:p>
          <a:p>
            <a:endParaRPr lang="en-US" dirty="0"/>
          </a:p>
        </p:txBody>
      </p:sp>
      <p:sp>
        <p:nvSpPr>
          <p:cNvPr id="4" name="Slide Number Placeholder 3"/>
          <p:cNvSpPr>
            <a:spLocks noGrp="1"/>
          </p:cNvSpPr>
          <p:nvPr>
            <p:ph type="sldNum" sz="quarter" idx="5"/>
          </p:nvPr>
        </p:nvSpPr>
        <p:spPr/>
        <p:txBody>
          <a:bodyPr/>
          <a:lstStyle/>
          <a:p>
            <a:fld id="{A9ABE6EB-2625-B04A-9729-9C03400C5A4A}" type="slidenum">
              <a:rPr lang="en-US" smtClean="0"/>
              <a:t>8</a:t>
            </a:fld>
            <a:endParaRPr lang="en-US"/>
          </a:p>
        </p:txBody>
      </p:sp>
    </p:spTree>
    <p:extLst>
      <p:ext uri="{BB962C8B-B14F-4D97-AF65-F5344CB8AC3E}">
        <p14:creationId xmlns:p14="http://schemas.microsoft.com/office/powerpoint/2010/main" val="2834887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you see the psychology guru ji is using now all – </a:t>
            </a:r>
            <a:r>
              <a:rPr lang="en-CA" dirty="0" err="1"/>
              <a:t>khalsa</a:t>
            </a:r>
            <a:r>
              <a:rPr lang="en-CA" dirty="0"/>
              <a:t> </a:t>
            </a:r>
            <a:r>
              <a:rPr lang="en-CA" dirty="0" err="1"/>
              <a:t>soee</a:t>
            </a:r>
            <a:r>
              <a:rPr lang="en-CA" dirty="0"/>
              <a:t> jo nit </a:t>
            </a:r>
            <a:r>
              <a:rPr lang="en-CA" dirty="0" err="1"/>
              <a:t>kare</a:t>
            </a:r>
            <a:r>
              <a:rPr lang="en-CA" dirty="0"/>
              <a:t> </a:t>
            </a:r>
            <a:r>
              <a:rPr lang="en-CA" dirty="0" err="1"/>
              <a:t>jung</a:t>
            </a:r>
            <a:endParaRPr lang="en-US" dirty="0"/>
          </a:p>
        </p:txBody>
      </p:sp>
      <p:sp>
        <p:nvSpPr>
          <p:cNvPr id="4" name="Slide Number Placeholder 3"/>
          <p:cNvSpPr>
            <a:spLocks noGrp="1"/>
          </p:cNvSpPr>
          <p:nvPr>
            <p:ph type="sldNum" sz="quarter" idx="5"/>
          </p:nvPr>
        </p:nvSpPr>
        <p:spPr/>
        <p:txBody>
          <a:bodyPr/>
          <a:lstStyle/>
          <a:p>
            <a:fld id="{A9ABE6EB-2625-B04A-9729-9C03400C5A4A}" type="slidenum">
              <a:rPr lang="en-US" smtClean="0"/>
              <a:t>12</a:t>
            </a:fld>
            <a:endParaRPr lang="en-US"/>
          </a:p>
        </p:txBody>
      </p:sp>
    </p:spTree>
    <p:extLst>
      <p:ext uri="{BB962C8B-B14F-4D97-AF65-F5344CB8AC3E}">
        <p14:creationId xmlns:p14="http://schemas.microsoft.com/office/powerpoint/2010/main" val="452495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CA" dirty="0"/>
              <a:t>Maharaja Ranjit Singh cried like a bond slave of love, when an embroidered canopy with diamond pendants was spread over him. </a:t>
            </a:r>
          </a:p>
          <a:p>
            <a:r>
              <a:rPr lang="en-CA" dirty="0"/>
              <a:t>“Ah! no, I am not the King. I am His slave.” </a:t>
            </a:r>
          </a:p>
          <a:p>
            <a:r>
              <a:rPr lang="en-CA" dirty="0"/>
              <a:t>The canopy was sent to the Golden Temple, to the Guru, the true sovereign</a:t>
            </a:r>
          </a:p>
          <a:p>
            <a:endParaRPr lang="en-US" dirty="0"/>
          </a:p>
        </p:txBody>
      </p:sp>
      <p:sp>
        <p:nvSpPr>
          <p:cNvPr id="4" name="Slide Number Placeholder 3"/>
          <p:cNvSpPr>
            <a:spLocks noGrp="1"/>
          </p:cNvSpPr>
          <p:nvPr>
            <p:ph type="sldNum" sz="quarter" idx="5"/>
          </p:nvPr>
        </p:nvSpPr>
        <p:spPr/>
        <p:txBody>
          <a:bodyPr/>
          <a:lstStyle/>
          <a:p>
            <a:fld id="{A9ABE6EB-2625-B04A-9729-9C03400C5A4A}" type="slidenum">
              <a:rPr lang="en-US" smtClean="0"/>
              <a:t>15</a:t>
            </a:fld>
            <a:endParaRPr lang="en-US"/>
          </a:p>
        </p:txBody>
      </p:sp>
    </p:spTree>
    <p:extLst>
      <p:ext uri="{BB962C8B-B14F-4D97-AF65-F5344CB8AC3E}">
        <p14:creationId xmlns:p14="http://schemas.microsoft.com/office/powerpoint/2010/main" val="3922555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CA" dirty="0"/>
              <a:t>Maharaja Ranjit Singh cried like a bond slave of love, when an embroidered canopy with diamond pendants was spread over him. </a:t>
            </a:r>
          </a:p>
          <a:p>
            <a:r>
              <a:rPr lang="en-CA" dirty="0"/>
              <a:t>“Ah! no, I am not the King. I am His slave.” </a:t>
            </a:r>
          </a:p>
          <a:p>
            <a:r>
              <a:rPr lang="en-CA" dirty="0"/>
              <a:t>The canopy was sent to the Golden Temple, to the Guru, the true sovereign</a:t>
            </a:r>
          </a:p>
          <a:p>
            <a:endParaRPr lang="en-US" dirty="0"/>
          </a:p>
        </p:txBody>
      </p:sp>
      <p:sp>
        <p:nvSpPr>
          <p:cNvPr id="4" name="Slide Number Placeholder 3"/>
          <p:cNvSpPr>
            <a:spLocks noGrp="1"/>
          </p:cNvSpPr>
          <p:nvPr>
            <p:ph type="sldNum" sz="quarter" idx="5"/>
          </p:nvPr>
        </p:nvSpPr>
        <p:spPr/>
        <p:txBody>
          <a:bodyPr/>
          <a:lstStyle/>
          <a:p>
            <a:fld id="{A9ABE6EB-2625-B04A-9729-9C03400C5A4A}" type="slidenum">
              <a:rPr lang="en-US" smtClean="0"/>
              <a:t>16</a:t>
            </a:fld>
            <a:endParaRPr lang="en-US"/>
          </a:p>
        </p:txBody>
      </p:sp>
    </p:spTree>
    <p:extLst>
      <p:ext uri="{BB962C8B-B14F-4D97-AF65-F5344CB8AC3E}">
        <p14:creationId xmlns:p14="http://schemas.microsoft.com/office/powerpoint/2010/main" val="3733243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Jaag</a:t>
            </a:r>
            <a:endParaRPr lang="en-US" dirty="0"/>
          </a:p>
        </p:txBody>
      </p:sp>
      <p:sp>
        <p:nvSpPr>
          <p:cNvPr id="4" name="Slide Number Placeholder 3"/>
          <p:cNvSpPr>
            <a:spLocks noGrp="1"/>
          </p:cNvSpPr>
          <p:nvPr>
            <p:ph type="sldNum" sz="quarter" idx="5"/>
          </p:nvPr>
        </p:nvSpPr>
        <p:spPr/>
        <p:txBody>
          <a:bodyPr/>
          <a:lstStyle/>
          <a:p>
            <a:fld id="{A9ABE6EB-2625-B04A-9729-9C03400C5A4A}" type="slidenum">
              <a:rPr lang="en-US" smtClean="0"/>
              <a:t>19</a:t>
            </a:fld>
            <a:endParaRPr lang="en-US"/>
          </a:p>
        </p:txBody>
      </p:sp>
    </p:spTree>
    <p:extLst>
      <p:ext uri="{BB962C8B-B14F-4D97-AF65-F5344CB8AC3E}">
        <p14:creationId xmlns:p14="http://schemas.microsoft.com/office/powerpoint/2010/main" val="1327631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uru</a:t>
            </a:r>
            <a:r>
              <a:rPr lang="en-CA" dirty="0"/>
              <a:t> Gobind Singh sings passionately of the </a:t>
            </a:r>
            <a:r>
              <a:rPr lang="en-CA" i="1" dirty="0"/>
              <a:t>Khalsa</a:t>
            </a:r>
            <a:r>
              <a:rPr lang="en-CA" dirty="0"/>
              <a:t> again- </a:t>
            </a:r>
          </a:p>
          <a:p>
            <a:endParaRPr lang="en-US" dirty="0"/>
          </a:p>
        </p:txBody>
      </p:sp>
      <p:sp>
        <p:nvSpPr>
          <p:cNvPr id="4" name="Slide Number Placeholder 3"/>
          <p:cNvSpPr>
            <a:spLocks noGrp="1"/>
          </p:cNvSpPr>
          <p:nvPr>
            <p:ph type="sldNum" sz="quarter" idx="5"/>
          </p:nvPr>
        </p:nvSpPr>
        <p:spPr/>
        <p:txBody>
          <a:bodyPr/>
          <a:lstStyle/>
          <a:p>
            <a:fld id="{A9ABE6EB-2625-B04A-9729-9C03400C5A4A}" type="slidenum">
              <a:rPr lang="en-US" smtClean="0"/>
              <a:t>20</a:t>
            </a:fld>
            <a:endParaRPr lang="en-US"/>
          </a:p>
        </p:txBody>
      </p:sp>
    </p:spTree>
    <p:extLst>
      <p:ext uri="{BB962C8B-B14F-4D97-AF65-F5344CB8AC3E}">
        <p14:creationId xmlns:p14="http://schemas.microsoft.com/office/powerpoint/2010/main" val="2342431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D5A20E-1BD3-B446-B40E-2F70ED9DB02C}" type="datetimeFigureOut">
              <a:rPr lang="en-US" smtClean="0"/>
              <a:t>4/18/19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E2DFF71C-68FF-CA49-8FE3-05F7B582073D}" type="slidenum">
              <a:rPr lang="en-US" smtClean="0"/>
              <a:t>‹#›</a:t>
            </a:fld>
            <a:endParaRPr lang="en-US"/>
          </a:p>
        </p:txBody>
      </p:sp>
    </p:spTree>
    <p:extLst>
      <p:ext uri="{BB962C8B-B14F-4D97-AF65-F5344CB8AC3E}">
        <p14:creationId xmlns:p14="http://schemas.microsoft.com/office/powerpoint/2010/main" val="2634846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D5A20E-1BD3-B446-B40E-2F70ED9DB02C}" type="datetimeFigureOut">
              <a:rPr lang="en-US" smtClean="0"/>
              <a:t>4/18/19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E2DFF71C-68FF-CA49-8FE3-05F7B582073D}" type="slidenum">
              <a:rPr lang="en-US" smtClean="0"/>
              <a:t>‹#›</a:t>
            </a:fld>
            <a:endParaRPr lang="en-US"/>
          </a:p>
        </p:txBody>
      </p:sp>
    </p:spTree>
    <p:extLst>
      <p:ext uri="{BB962C8B-B14F-4D97-AF65-F5344CB8AC3E}">
        <p14:creationId xmlns:p14="http://schemas.microsoft.com/office/powerpoint/2010/main" val="369231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D5A20E-1BD3-B446-B40E-2F70ED9DB02C}" type="datetimeFigureOut">
              <a:rPr lang="en-US" smtClean="0"/>
              <a:t>4/18/19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E2DFF71C-68FF-CA49-8FE3-05F7B582073D}" type="slidenum">
              <a:rPr lang="en-US" smtClean="0"/>
              <a:t>‹#›</a:t>
            </a:fld>
            <a:endParaRPr lang="en-US"/>
          </a:p>
        </p:txBody>
      </p:sp>
    </p:spTree>
    <p:extLst>
      <p:ext uri="{BB962C8B-B14F-4D97-AF65-F5344CB8AC3E}">
        <p14:creationId xmlns:p14="http://schemas.microsoft.com/office/powerpoint/2010/main" val="269282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D5A20E-1BD3-B446-B40E-2F70ED9DB02C}" type="datetimeFigureOut">
              <a:rPr lang="en-US" smtClean="0"/>
              <a:t>4/18/19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E2DFF71C-68FF-CA49-8FE3-05F7B582073D}"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599493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D5A20E-1BD3-B446-B40E-2F70ED9DB02C}" type="datetimeFigureOut">
              <a:rPr lang="en-US" smtClean="0"/>
              <a:t>4/18/19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E2DFF71C-68FF-CA49-8FE3-05F7B582073D}" type="slidenum">
              <a:rPr lang="en-US" smtClean="0"/>
              <a:t>‹#›</a:t>
            </a:fld>
            <a:endParaRPr lang="en-US"/>
          </a:p>
        </p:txBody>
      </p:sp>
    </p:spTree>
    <p:extLst>
      <p:ext uri="{BB962C8B-B14F-4D97-AF65-F5344CB8AC3E}">
        <p14:creationId xmlns:p14="http://schemas.microsoft.com/office/powerpoint/2010/main" val="1451989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AD5A20E-1BD3-B446-B40E-2F70ED9DB02C}" type="datetimeFigureOut">
              <a:rPr lang="en-US" smtClean="0"/>
              <a:t>4/18/19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DFF71C-68FF-CA49-8FE3-05F7B582073D}" type="slidenum">
              <a:rPr lang="en-US" smtClean="0"/>
              <a:t>‹#›</a:t>
            </a:fld>
            <a:endParaRPr lang="en-US"/>
          </a:p>
        </p:txBody>
      </p:sp>
    </p:spTree>
    <p:extLst>
      <p:ext uri="{BB962C8B-B14F-4D97-AF65-F5344CB8AC3E}">
        <p14:creationId xmlns:p14="http://schemas.microsoft.com/office/powerpoint/2010/main" val="691951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AD5A20E-1BD3-B446-B40E-2F70ED9DB02C}" type="datetimeFigureOut">
              <a:rPr lang="en-US" smtClean="0"/>
              <a:t>4/18/19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DFF71C-68FF-CA49-8FE3-05F7B582073D}" type="slidenum">
              <a:rPr lang="en-US" smtClean="0"/>
              <a:t>‹#›</a:t>
            </a:fld>
            <a:endParaRPr lang="en-US"/>
          </a:p>
        </p:txBody>
      </p:sp>
    </p:spTree>
    <p:extLst>
      <p:ext uri="{BB962C8B-B14F-4D97-AF65-F5344CB8AC3E}">
        <p14:creationId xmlns:p14="http://schemas.microsoft.com/office/powerpoint/2010/main" val="3217238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D5A20E-1BD3-B446-B40E-2F70ED9DB02C}" type="datetimeFigureOut">
              <a:rPr lang="en-US" smtClean="0"/>
              <a:t>4/18/19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FF71C-68FF-CA49-8FE3-05F7B582073D}" type="slidenum">
              <a:rPr lang="en-US" smtClean="0"/>
              <a:t>‹#›</a:t>
            </a:fld>
            <a:endParaRPr lang="en-US"/>
          </a:p>
        </p:txBody>
      </p:sp>
    </p:spTree>
    <p:extLst>
      <p:ext uri="{BB962C8B-B14F-4D97-AF65-F5344CB8AC3E}">
        <p14:creationId xmlns:p14="http://schemas.microsoft.com/office/powerpoint/2010/main" val="54228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9AD5A20E-1BD3-B446-B40E-2F70ED9DB02C}" type="datetimeFigureOut">
              <a:rPr lang="en-US" smtClean="0"/>
              <a:t>4/18/19</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2DFF71C-68FF-CA49-8FE3-05F7B582073D}" type="slidenum">
              <a:rPr lang="en-US" smtClean="0"/>
              <a:t>‹#›</a:t>
            </a:fld>
            <a:endParaRPr lang="en-US"/>
          </a:p>
        </p:txBody>
      </p:sp>
    </p:spTree>
    <p:extLst>
      <p:ext uri="{BB962C8B-B14F-4D97-AF65-F5344CB8AC3E}">
        <p14:creationId xmlns:p14="http://schemas.microsoft.com/office/powerpoint/2010/main" val="64643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D5A20E-1BD3-B446-B40E-2F70ED9DB02C}" type="datetimeFigureOut">
              <a:rPr lang="en-US" smtClean="0"/>
              <a:t>4/18/19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FF71C-68FF-CA49-8FE3-05F7B582073D}" type="slidenum">
              <a:rPr lang="en-US" smtClean="0"/>
              <a:t>‹#›</a:t>
            </a:fld>
            <a:endParaRPr lang="en-US"/>
          </a:p>
        </p:txBody>
      </p:sp>
    </p:spTree>
    <p:extLst>
      <p:ext uri="{BB962C8B-B14F-4D97-AF65-F5344CB8AC3E}">
        <p14:creationId xmlns:p14="http://schemas.microsoft.com/office/powerpoint/2010/main" val="95744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D5A20E-1BD3-B446-B40E-2F70ED9DB02C}" type="datetimeFigureOut">
              <a:rPr lang="en-US" smtClean="0"/>
              <a:t>4/18/19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E2DFF71C-68FF-CA49-8FE3-05F7B582073D}" type="slidenum">
              <a:rPr lang="en-US" smtClean="0"/>
              <a:t>‹#›</a:t>
            </a:fld>
            <a:endParaRPr lang="en-US"/>
          </a:p>
        </p:txBody>
      </p:sp>
    </p:spTree>
    <p:extLst>
      <p:ext uri="{BB962C8B-B14F-4D97-AF65-F5344CB8AC3E}">
        <p14:creationId xmlns:p14="http://schemas.microsoft.com/office/powerpoint/2010/main" val="2635985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D5A20E-1BD3-B446-B40E-2F70ED9DB02C}" type="datetimeFigureOut">
              <a:rPr lang="en-US" smtClean="0"/>
              <a:t>4/18/19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FF71C-68FF-CA49-8FE3-05F7B582073D}" type="slidenum">
              <a:rPr lang="en-US" smtClean="0"/>
              <a:t>‹#›</a:t>
            </a:fld>
            <a:endParaRPr lang="en-US"/>
          </a:p>
        </p:txBody>
      </p:sp>
    </p:spTree>
    <p:extLst>
      <p:ext uri="{BB962C8B-B14F-4D97-AF65-F5344CB8AC3E}">
        <p14:creationId xmlns:p14="http://schemas.microsoft.com/office/powerpoint/2010/main" val="1067221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D5A20E-1BD3-B446-B40E-2F70ED9DB02C}" type="datetimeFigureOut">
              <a:rPr lang="en-US" smtClean="0"/>
              <a:t>4/18/19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DFF71C-68FF-CA49-8FE3-05F7B582073D}" type="slidenum">
              <a:rPr lang="en-US" smtClean="0"/>
              <a:t>‹#›</a:t>
            </a:fld>
            <a:endParaRPr lang="en-US"/>
          </a:p>
        </p:txBody>
      </p:sp>
    </p:spTree>
    <p:extLst>
      <p:ext uri="{BB962C8B-B14F-4D97-AF65-F5344CB8AC3E}">
        <p14:creationId xmlns:p14="http://schemas.microsoft.com/office/powerpoint/2010/main" val="1319315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D5A20E-1BD3-B446-B40E-2F70ED9DB02C}" type="datetimeFigureOut">
              <a:rPr lang="en-US" smtClean="0"/>
              <a:t>4/18/19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DFF71C-68FF-CA49-8FE3-05F7B582073D}" type="slidenum">
              <a:rPr lang="en-US" smtClean="0"/>
              <a:t>‹#›</a:t>
            </a:fld>
            <a:endParaRPr lang="en-US"/>
          </a:p>
        </p:txBody>
      </p:sp>
    </p:spTree>
    <p:extLst>
      <p:ext uri="{BB962C8B-B14F-4D97-AF65-F5344CB8AC3E}">
        <p14:creationId xmlns:p14="http://schemas.microsoft.com/office/powerpoint/2010/main" val="297763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AD5A20E-1BD3-B446-B40E-2F70ED9DB02C}" type="datetimeFigureOut">
              <a:rPr lang="en-US" smtClean="0"/>
              <a:t>4/18/19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DFF71C-68FF-CA49-8FE3-05F7B582073D}" type="slidenum">
              <a:rPr lang="en-US" smtClean="0"/>
              <a:t>‹#›</a:t>
            </a:fld>
            <a:endParaRPr lang="en-US"/>
          </a:p>
        </p:txBody>
      </p:sp>
    </p:spTree>
    <p:extLst>
      <p:ext uri="{BB962C8B-B14F-4D97-AF65-F5344CB8AC3E}">
        <p14:creationId xmlns:p14="http://schemas.microsoft.com/office/powerpoint/2010/main" val="173070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D5A20E-1BD3-B446-B40E-2F70ED9DB02C}" type="datetimeFigureOut">
              <a:rPr lang="en-US" smtClean="0"/>
              <a:t>4/18/19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FF71C-68FF-CA49-8FE3-05F7B582073D}" type="slidenum">
              <a:rPr lang="en-US" smtClean="0"/>
              <a:t>‹#›</a:t>
            </a:fld>
            <a:endParaRPr lang="en-US"/>
          </a:p>
        </p:txBody>
      </p:sp>
    </p:spTree>
    <p:extLst>
      <p:ext uri="{BB962C8B-B14F-4D97-AF65-F5344CB8AC3E}">
        <p14:creationId xmlns:p14="http://schemas.microsoft.com/office/powerpoint/2010/main" val="4164404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D5A20E-1BD3-B446-B40E-2F70ED9DB02C}" type="datetimeFigureOut">
              <a:rPr lang="en-US" smtClean="0"/>
              <a:t>4/18/19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FF71C-68FF-CA49-8FE3-05F7B582073D}" type="slidenum">
              <a:rPr lang="en-US" smtClean="0"/>
              <a:t>‹#›</a:t>
            </a:fld>
            <a:endParaRPr lang="en-US"/>
          </a:p>
        </p:txBody>
      </p:sp>
    </p:spTree>
    <p:extLst>
      <p:ext uri="{BB962C8B-B14F-4D97-AF65-F5344CB8AC3E}">
        <p14:creationId xmlns:p14="http://schemas.microsoft.com/office/powerpoint/2010/main" val="109290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AD5A20E-1BD3-B446-B40E-2F70ED9DB02C}" type="datetimeFigureOut">
              <a:rPr lang="en-US" smtClean="0"/>
              <a:t>4/18/19</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2DFF71C-68FF-CA49-8FE3-05F7B582073D}" type="slidenum">
              <a:rPr lang="en-US" smtClean="0"/>
              <a:t>‹#›</a:t>
            </a:fld>
            <a:endParaRPr lang="en-US"/>
          </a:p>
        </p:txBody>
      </p:sp>
    </p:spTree>
    <p:extLst>
      <p:ext uri="{BB962C8B-B14F-4D97-AF65-F5344CB8AC3E}">
        <p14:creationId xmlns:p14="http://schemas.microsoft.com/office/powerpoint/2010/main" val="2867429342"/>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3.tif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CEC7-952D-CF46-9247-E13AEE706F78}"/>
              </a:ext>
            </a:extLst>
          </p:cNvPr>
          <p:cNvSpPr>
            <a:spLocks noGrp="1"/>
          </p:cNvSpPr>
          <p:nvPr>
            <p:ph type="ctrTitle"/>
          </p:nvPr>
        </p:nvSpPr>
        <p:spPr/>
        <p:txBody>
          <a:bodyPr/>
          <a:lstStyle/>
          <a:p>
            <a:r>
              <a:rPr lang="en-US" dirty="0"/>
              <a:t>KHALSA</a:t>
            </a:r>
          </a:p>
        </p:txBody>
      </p:sp>
      <p:sp>
        <p:nvSpPr>
          <p:cNvPr id="3" name="Subtitle 2">
            <a:extLst>
              <a:ext uri="{FF2B5EF4-FFF2-40B4-BE49-F238E27FC236}">
                <a16:creationId xmlns:a16="http://schemas.microsoft.com/office/drawing/2014/main" id="{C0D398CE-714B-5B48-91CD-0AD08863D48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7777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836613-78EC-134E-BD91-BC6B8FE6DB0D}"/>
              </a:ext>
            </a:extLst>
          </p:cNvPr>
          <p:cNvSpPr>
            <a:spLocks noGrp="1"/>
          </p:cNvSpPr>
          <p:nvPr>
            <p:ph type="title"/>
          </p:nvPr>
        </p:nvSpPr>
        <p:spPr/>
        <p:txBody>
          <a:bodyPr/>
          <a:lstStyle/>
          <a:p>
            <a:pPr algn="ctr"/>
            <a:r>
              <a:rPr lang="en-CA" i="1" dirty="0"/>
              <a:t>   “Jai </a:t>
            </a:r>
            <a:r>
              <a:rPr lang="en-CA" i="1" dirty="0" err="1"/>
              <a:t>Tegham</a:t>
            </a:r>
            <a:r>
              <a:rPr lang="en-CA" i="1" dirty="0"/>
              <a:t>! Jai </a:t>
            </a:r>
            <a:r>
              <a:rPr lang="en-CA" i="1" dirty="0" err="1"/>
              <a:t>Tegham</a:t>
            </a:r>
            <a:r>
              <a:rPr lang="en-CA" dirty="0"/>
              <a:t>”</a:t>
            </a:r>
            <a:endParaRPr lang="en-US" dirty="0"/>
          </a:p>
        </p:txBody>
      </p:sp>
      <p:sp>
        <p:nvSpPr>
          <p:cNvPr id="6" name="Rectangle 5">
            <a:extLst>
              <a:ext uri="{FF2B5EF4-FFF2-40B4-BE49-F238E27FC236}">
                <a16:creationId xmlns:a16="http://schemas.microsoft.com/office/drawing/2014/main" id="{F17BF1C2-050A-CD42-BE36-D1579A6DE36A}"/>
              </a:ext>
            </a:extLst>
          </p:cNvPr>
          <p:cNvSpPr/>
          <p:nvPr/>
        </p:nvSpPr>
        <p:spPr>
          <a:xfrm>
            <a:off x="1084565" y="1812818"/>
            <a:ext cx="9973733" cy="4893647"/>
          </a:xfrm>
          <a:prstGeom prst="rect">
            <a:avLst/>
          </a:prstGeom>
        </p:spPr>
        <p:txBody>
          <a:bodyPr wrap="square">
            <a:spAutoFit/>
          </a:bodyPr>
          <a:lstStyle/>
          <a:p>
            <a:pPr algn="ctr"/>
            <a:endParaRPr lang="en-CA" sz="2400" dirty="0"/>
          </a:p>
          <a:p>
            <a:pPr algn="ctr"/>
            <a:r>
              <a:rPr lang="en-CA" sz="2400" dirty="0"/>
              <a:t>COLOURED CRIMSON </a:t>
            </a:r>
          </a:p>
          <a:p>
            <a:pPr algn="ctr"/>
            <a:endParaRPr lang="en-CA" sz="2400" dirty="0"/>
          </a:p>
          <a:p>
            <a:pPr algn="ctr"/>
            <a:r>
              <a:rPr lang="en-CA" sz="2400" dirty="0"/>
              <a:t>The Khalsa is thus coloured Crimson </a:t>
            </a:r>
          </a:p>
          <a:p>
            <a:pPr algn="ctr"/>
            <a:r>
              <a:rPr lang="en-CA" sz="2400" dirty="0"/>
              <a:t>with soul of Guru Gobind Singh who, </a:t>
            </a:r>
          </a:p>
          <a:p>
            <a:pPr algn="ctr"/>
            <a:r>
              <a:rPr lang="en-CA" sz="2400" dirty="0"/>
              <a:t>with the jealousy of a true artist </a:t>
            </a:r>
          </a:p>
          <a:p>
            <a:pPr algn="ctr"/>
            <a:r>
              <a:rPr lang="en-CA" sz="2400" dirty="0"/>
              <a:t>who has to undergo so much travail</a:t>
            </a:r>
          </a:p>
          <a:p>
            <a:pPr algn="ctr"/>
            <a:r>
              <a:rPr lang="en-CA" sz="2400" dirty="0"/>
              <a:t>for the birth of a new idea,</a:t>
            </a:r>
          </a:p>
          <a:p>
            <a:pPr algn="ctr"/>
            <a:r>
              <a:rPr lang="en-CA" sz="2400" dirty="0"/>
              <a:t>bade his disciples salute God with the Naked Sword, </a:t>
            </a:r>
          </a:p>
          <a:p>
            <a:pPr algn="ctr"/>
            <a:r>
              <a:rPr lang="en-CA" sz="2400" dirty="0"/>
              <a:t>and guard jealously with the heroic prowess</a:t>
            </a:r>
          </a:p>
          <a:p>
            <a:pPr algn="ctr"/>
            <a:r>
              <a:rPr lang="en-CA" sz="2400" dirty="0"/>
              <a:t>the seed of Truth that he had sown in the fields of their souls.</a:t>
            </a:r>
          </a:p>
          <a:p>
            <a:pPr algn="ctr"/>
            <a:endParaRPr lang="en-CA" sz="1600" i="1" dirty="0"/>
          </a:p>
          <a:p>
            <a:pPr algn="ctr"/>
            <a:r>
              <a:rPr lang="en-CA" sz="1600" i="1" dirty="0"/>
              <a:t>Spirit Of the Sikh  </a:t>
            </a:r>
          </a:p>
          <a:p>
            <a:pPr algn="ctr"/>
            <a:r>
              <a:rPr lang="en-CA" sz="1600" i="1" dirty="0"/>
              <a:t>Prof </a:t>
            </a:r>
            <a:r>
              <a:rPr lang="en-CA" sz="1600" i="1" dirty="0" err="1"/>
              <a:t>Puran</a:t>
            </a:r>
            <a:r>
              <a:rPr lang="en-CA" sz="1600" i="1" dirty="0"/>
              <a:t> Singh</a:t>
            </a:r>
            <a:endParaRPr lang="en-US" sz="1600" i="1" dirty="0"/>
          </a:p>
        </p:txBody>
      </p:sp>
      <p:sp>
        <p:nvSpPr>
          <p:cNvPr id="8" name="Content Placeholder 7">
            <a:extLst>
              <a:ext uri="{FF2B5EF4-FFF2-40B4-BE49-F238E27FC236}">
                <a16:creationId xmlns:a16="http://schemas.microsoft.com/office/drawing/2014/main" id="{0BD78886-542D-7547-9D8A-74822E18C490}"/>
              </a:ext>
            </a:extLst>
          </p:cNvPr>
          <p:cNvSpPr>
            <a:spLocks noGrp="1"/>
          </p:cNvSpPr>
          <p:nvPr>
            <p:ph idx="1"/>
          </p:nvPr>
        </p:nvSpPr>
        <p:spPr>
          <a:xfrm>
            <a:off x="680321" y="2336873"/>
            <a:ext cx="10190879" cy="3599316"/>
          </a:xfrm>
        </p:spPr>
        <p:txBody>
          <a:bodyPr/>
          <a:lstStyle/>
          <a:p>
            <a:pPr marL="0" indent="0">
              <a:buNone/>
            </a:pPr>
            <a:r>
              <a:rPr lang="en-US" dirty="0"/>
              <a:t> </a:t>
            </a:r>
          </a:p>
        </p:txBody>
      </p:sp>
      <p:pic>
        <p:nvPicPr>
          <p:cNvPr id="9" name="Picture 8">
            <a:extLst>
              <a:ext uri="{FF2B5EF4-FFF2-40B4-BE49-F238E27FC236}">
                <a16:creationId xmlns:a16="http://schemas.microsoft.com/office/drawing/2014/main" id="{CD2CC883-8431-3143-840B-FEF64A3352FA}"/>
              </a:ext>
            </a:extLst>
          </p:cNvPr>
          <p:cNvPicPr>
            <a:picLocks noChangeAspect="1"/>
          </p:cNvPicPr>
          <p:nvPr/>
        </p:nvPicPr>
        <p:blipFill rotWithShape="1">
          <a:blip r:embed="rId2"/>
          <a:srcRect l="25396" t="23281" r="19247" b="27195"/>
          <a:stretch/>
        </p:blipFill>
        <p:spPr>
          <a:xfrm>
            <a:off x="10481280" y="576298"/>
            <a:ext cx="1710720" cy="1434798"/>
          </a:xfrm>
          <a:prstGeom prst="rect">
            <a:avLst/>
          </a:prstGeom>
        </p:spPr>
      </p:pic>
    </p:spTree>
    <p:extLst>
      <p:ext uri="{BB962C8B-B14F-4D97-AF65-F5344CB8AC3E}">
        <p14:creationId xmlns:p14="http://schemas.microsoft.com/office/powerpoint/2010/main" val="1760711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D5FF3A-4469-D04D-91B5-3FCEB1C85A55}"/>
              </a:ext>
            </a:extLst>
          </p:cNvPr>
          <p:cNvSpPr>
            <a:spLocks noGrp="1"/>
          </p:cNvSpPr>
          <p:nvPr>
            <p:ph type="title"/>
          </p:nvPr>
        </p:nvSpPr>
        <p:spPr/>
        <p:txBody>
          <a:bodyPr/>
          <a:lstStyle/>
          <a:p>
            <a:r>
              <a:rPr lang="en-US" dirty="0"/>
              <a:t>Prof. </a:t>
            </a:r>
            <a:r>
              <a:rPr lang="en-US" dirty="0" err="1"/>
              <a:t>Puran</a:t>
            </a:r>
            <a:r>
              <a:rPr lang="en-US" dirty="0"/>
              <a:t> Singh continues to say:</a:t>
            </a:r>
          </a:p>
        </p:txBody>
      </p:sp>
      <p:pic>
        <p:nvPicPr>
          <p:cNvPr id="5" name="Content Placeholder 4">
            <a:extLst>
              <a:ext uri="{FF2B5EF4-FFF2-40B4-BE49-F238E27FC236}">
                <a16:creationId xmlns:a16="http://schemas.microsoft.com/office/drawing/2014/main" id="{E14B464C-9050-A74E-A28B-B4BA768C40BD}"/>
              </a:ext>
            </a:extLst>
          </p:cNvPr>
          <p:cNvPicPr>
            <a:picLocks noGrp="1" noChangeAspect="1"/>
          </p:cNvPicPr>
          <p:nvPr>
            <p:ph sz="half" idx="1"/>
          </p:nvPr>
        </p:nvPicPr>
        <p:blipFill>
          <a:blip r:embed="rId2"/>
          <a:stretch>
            <a:fillRect/>
          </a:stretch>
        </p:blipFill>
        <p:spPr>
          <a:xfrm>
            <a:off x="10533630" y="627665"/>
            <a:ext cx="1658370" cy="1360791"/>
          </a:xfrm>
        </p:spPr>
      </p:pic>
      <p:sp>
        <p:nvSpPr>
          <p:cNvPr id="7" name="Content Placeholder 6">
            <a:extLst>
              <a:ext uri="{FF2B5EF4-FFF2-40B4-BE49-F238E27FC236}">
                <a16:creationId xmlns:a16="http://schemas.microsoft.com/office/drawing/2014/main" id="{86539BB0-75E6-B54D-8047-9DBAC39B87FC}"/>
              </a:ext>
            </a:extLst>
          </p:cNvPr>
          <p:cNvSpPr>
            <a:spLocks noGrp="1"/>
          </p:cNvSpPr>
          <p:nvPr>
            <p:ph sz="half" idx="2"/>
          </p:nvPr>
        </p:nvSpPr>
        <p:spPr>
          <a:xfrm>
            <a:off x="874411" y="2426302"/>
            <a:ext cx="10216921" cy="3822097"/>
          </a:xfrm>
        </p:spPr>
        <p:txBody>
          <a:bodyPr/>
          <a:lstStyle/>
          <a:p>
            <a:r>
              <a:rPr lang="en-CA" dirty="0"/>
              <a:t> Guru ji invokes the protection of </a:t>
            </a:r>
            <a:r>
              <a:rPr lang="en-CA" i="1" dirty="0" err="1"/>
              <a:t>Kal</a:t>
            </a:r>
            <a:r>
              <a:rPr lang="en-CA" i="1" dirty="0"/>
              <a:t> Kirpan</a:t>
            </a:r>
            <a:r>
              <a:rPr lang="en-CA" dirty="0"/>
              <a:t>, the “Time Sword” or the “Death Sword” for </a:t>
            </a:r>
            <a:r>
              <a:rPr lang="en-CA" b="1" dirty="0"/>
              <a:t>protection of the ideal of the Khalsa </a:t>
            </a:r>
            <a:r>
              <a:rPr lang="en-CA" dirty="0"/>
              <a:t>embodied in human clay. </a:t>
            </a:r>
          </a:p>
          <a:p>
            <a:endParaRPr lang="en-CA" dirty="0"/>
          </a:p>
          <a:p>
            <a:r>
              <a:rPr lang="en-CA" dirty="0"/>
              <a:t>And by putting a sword in the hand of every slave in Punjab, he makes him a free man by one draught of His sword-stirred, Word-born water of </a:t>
            </a:r>
            <a:r>
              <a:rPr lang="en-CA" i="1" dirty="0" err="1"/>
              <a:t>Simrin</a:t>
            </a:r>
            <a:r>
              <a:rPr lang="en-CA" dirty="0"/>
              <a:t>, </a:t>
            </a:r>
            <a:r>
              <a:rPr lang="en-CA" i="1" dirty="0"/>
              <a:t>Naam</a:t>
            </a:r>
            <a:r>
              <a:rPr lang="en-CA" dirty="0"/>
              <a:t>. </a:t>
            </a:r>
          </a:p>
          <a:p>
            <a:endParaRPr lang="en-CA" dirty="0"/>
          </a:p>
          <a:p>
            <a:r>
              <a:rPr lang="en-CA" dirty="0"/>
              <a:t>Such is Guru Gobind Singh.</a:t>
            </a:r>
            <a:endParaRPr lang="en-US" dirty="0"/>
          </a:p>
        </p:txBody>
      </p:sp>
    </p:spTree>
    <p:extLst>
      <p:ext uri="{BB962C8B-B14F-4D97-AF65-F5344CB8AC3E}">
        <p14:creationId xmlns:p14="http://schemas.microsoft.com/office/powerpoint/2010/main" val="370437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3CC72-C57C-D447-8267-27BB40F66BF7}"/>
              </a:ext>
            </a:extLst>
          </p:cNvPr>
          <p:cNvSpPr>
            <a:spLocks noGrp="1"/>
          </p:cNvSpPr>
          <p:nvPr>
            <p:ph type="title"/>
          </p:nvPr>
        </p:nvSpPr>
        <p:spPr/>
        <p:txBody>
          <a:bodyPr/>
          <a:lstStyle/>
          <a:p>
            <a:r>
              <a:rPr lang="en-CA" dirty="0"/>
              <a:t>What happens if you're initiated with a ceremony that is of that Khanda?</a:t>
            </a:r>
            <a:endParaRPr lang="en-US" dirty="0"/>
          </a:p>
        </p:txBody>
      </p:sp>
      <p:sp>
        <p:nvSpPr>
          <p:cNvPr id="3" name="Content Placeholder 2">
            <a:extLst>
              <a:ext uri="{FF2B5EF4-FFF2-40B4-BE49-F238E27FC236}">
                <a16:creationId xmlns:a16="http://schemas.microsoft.com/office/drawing/2014/main" id="{C4C612ED-6D48-C142-AC84-5E3831D4E46B}"/>
              </a:ext>
            </a:extLst>
          </p:cNvPr>
          <p:cNvSpPr>
            <a:spLocks noGrp="1"/>
          </p:cNvSpPr>
          <p:nvPr>
            <p:ph sz="half" idx="1"/>
          </p:nvPr>
        </p:nvSpPr>
        <p:spPr>
          <a:xfrm>
            <a:off x="680320" y="2336872"/>
            <a:ext cx="6195596" cy="3945217"/>
          </a:xfrm>
        </p:spPr>
        <p:txBody>
          <a:bodyPr>
            <a:normAutofit fontScale="92500" lnSpcReduction="20000"/>
          </a:bodyPr>
          <a:lstStyle/>
          <a:p>
            <a:r>
              <a:rPr lang="en-CA" dirty="0"/>
              <a:t>What happens when you get handed that Khanda in your hand ?</a:t>
            </a:r>
          </a:p>
          <a:p>
            <a:r>
              <a:rPr lang="en-CA" dirty="0"/>
              <a:t>All of a sudden you now realize this isn't just any old weapon- this is the energy of the Divine Being, so we are the warriors of the divine.</a:t>
            </a:r>
          </a:p>
          <a:p>
            <a:r>
              <a:rPr lang="en-CA" dirty="0"/>
              <a:t>We are initiated with the divine and we are holding the power of the divine - we're the Warriors of Light, so of course we can fight anything and anyone.</a:t>
            </a:r>
          </a:p>
          <a:p>
            <a:r>
              <a:rPr lang="en-CA" dirty="0"/>
              <a:t>Look at the symbolism we've seen so far:</a:t>
            </a:r>
          </a:p>
          <a:p>
            <a:r>
              <a:rPr lang="en-CA" dirty="0"/>
              <a:t>The sword is the strength of mind that we need to uphold the spiritual values.</a:t>
            </a:r>
          </a:p>
          <a:p>
            <a:pPr marL="0" indent="0">
              <a:buNone/>
            </a:pPr>
            <a:endParaRPr lang="en-CA" dirty="0"/>
          </a:p>
          <a:p>
            <a:endParaRPr lang="en-US" dirty="0"/>
          </a:p>
        </p:txBody>
      </p:sp>
      <p:sp>
        <p:nvSpPr>
          <p:cNvPr id="4" name="Content Placeholder 3">
            <a:extLst>
              <a:ext uri="{FF2B5EF4-FFF2-40B4-BE49-F238E27FC236}">
                <a16:creationId xmlns:a16="http://schemas.microsoft.com/office/drawing/2014/main" id="{BDE13E41-D439-3244-A52D-BFAA98EEA604}"/>
              </a:ext>
            </a:extLst>
          </p:cNvPr>
          <p:cNvSpPr>
            <a:spLocks noGrp="1"/>
          </p:cNvSpPr>
          <p:nvPr>
            <p:ph sz="half" idx="2"/>
          </p:nvPr>
        </p:nvSpPr>
        <p:spPr>
          <a:xfrm>
            <a:off x="6879770" y="2336873"/>
            <a:ext cx="4700058" cy="3599316"/>
          </a:xfrm>
        </p:spPr>
        <p:txBody>
          <a:bodyPr>
            <a:normAutofit fontScale="92500" lnSpcReduction="20000"/>
          </a:bodyPr>
          <a:lstStyle/>
          <a:p>
            <a:endParaRPr lang="en-US" dirty="0"/>
          </a:p>
        </p:txBody>
      </p:sp>
      <p:pic>
        <p:nvPicPr>
          <p:cNvPr id="5" name="Picture 4">
            <a:extLst>
              <a:ext uri="{FF2B5EF4-FFF2-40B4-BE49-F238E27FC236}">
                <a16:creationId xmlns:a16="http://schemas.microsoft.com/office/drawing/2014/main" id="{6E666AC5-F271-A04C-98A1-D03463733246}"/>
              </a:ext>
            </a:extLst>
          </p:cNvPr>
          <p:cNvPicPr>
            <a:picLocks noChangeAspect="1"/>
          </p:cNvPicPr>
          <p:nvPr/>
        </p:nvPicPr>
        <p:blipFill rotWithShape="1">
          <a:blip r:embed="rId3"/>
          <a:srcRect l="25396" t="23281" r="19247" b="27195"/>
          <a:stretch/>
        </p:blipFill>
        <p:spPr>
          <a:xfrm>
            <a:off x="6879770" y="2336873"/>
            <a:ext cx="4703912" cy="3945217"/>
          </a:xfrm>
          <a:prstGeom prst="rect">
            <a:avLst/>
          </a:prstGeom>
        </p:spPr>
      </p:pic>
    </p:spTree>
    <p:extLst>
      <p:ext uri="{BB962C8B-B14F-4D97-AF65-F5344CB8AC3E}">
        <p14:creationId xmlns:p14="http://schemas.microsoft.com/office/powerpoint/2010/main" val="290801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D69D-0F74-EF40-AAC4-1CC7A54E37C4}"/>
              </a:ext>
            </a:extLst>
          </p:cNvPr>
          <p:cNvSpPr>
            <a:spLocks noGrp="1"/>
          </p:cNvSpPr>
          <p:nvPr>
            <p:ph type="title"/>
          </p:nvPr>
        </p:nvSpPr>
        <p:spPr/>
        <p:txBody>
          <a:bodyPr/>
          <a:lstStyle/>
          <a:p>
            <a:r>
              <a:rPr lang="en-US" dirty="0"/>
              <a:t>The next two ingredients …</a:t>
            </a:r>
          </a:p>
        </p:txBody>
      </p:sp>
      <p:sp>
        <p:nvSpPr>
          <p:cNvPr id="3" name="Content Placeholder 2">
            <a:extLst>
              <a:ext uri="{FF2B5EF4-FFF2-40B4-BE49-F238E27FC236}">
                <a16:creationId xmlns:a16="http://schemas.microsoft.com/office/drawing/2014/main" id="{9320F16F-2F83-F24A-97FB-2CF3B029A885}"/>
              </a:ext>
            </a:extLst>
          </p:cNvPr>
          <p:cNvSpPr>
            <a:spLocks noGrp="1"/>
          </p:cNvSpPr>
          <p:nvPr>
            <p:ph sz="half" idx="1"/>
          </p:nvPr>
        </p:nvSpPr>
        <p:spPr/>
        <p:txBody>
          <a:bodyPr>
            <a:normAutofit/>
          </a:bodyPr>
          <a:lstStyle/>
          <a:p>
            <a:pPr marL="0" indent="0" algn="ctr">
              <a:buNone/>
            </a:pPr>
            <a:r>
              <a:rPr lang="en-US" b="1" dirty="0"/>
              <a:t>Water </a:t>
            </a:r>
            <a:endParaRPr lang="en-CA" b="1" dirty="0"/>
          </a:p>
          <a:p>
            <a:r>
              <a:rPr lang="en-CA" dirty="0"/>
              <a:t>Water is clean, pure so while you might be strong on the outside you have to be still, stable, calm and neutral on the inside.</a:t>
            </a:r>
          </a:p>
          <a:p>
            <a:r>
              <a:rPr lang="en-CA" dirty="0"/>
              <a:t>Water is pure until there is some impurity that's put in there. </a:t>
            </a:r>
          </a:p>
          <a:p>
            <a:endParaRPr lang="en-US" dirty="0"/>
          </a:p>
        </p:txBody>
      </p:sp>
      <p:sp>
        <p:nvSpPr>
          <p:cNvPr id="4" name="Content Placeholder 3">
            <a:extLst>
              <a:ext uri="{FF2B5EF4-FFF2-40B4-BE49-F238E27FC236}">
                <a16:creationId xmlns:a16="http://schemas.microsoft.com/office/drawing/2014/main" id="{68D3F1C2-A7A5-1048-A97A-AF094BA9A840}"/>
              </a:ext>
            </a:extLst>
          </p:cNvPr>
          <p:cNvSpPr>
            <a:spLocks noGrp="1"/>
          </p:cNvSpPr>
          <p:nvPr>
            <p:ph sz="half" idx="2"/>
          </p:nvPr>
        </p:nvSpPr>
        <p:spPr>
          <a:xfrm>
            <a:off x="6581094" y="2496530"/>
            <a:ext cx="4700058" cy="3599316"/>
          </a:xfrm>
        </p:spPr>
        <p:txBody>
          <a:bodyPr>
            <a:normAutofit/>
          </a:bodyPr>
          <a:lstStyle/>
          <a:p>
            <a:pPr marL="0" indent="0" algn="ctr">
              <a:buNone/>
            </a:pPr>
            <a:r>
              <a:rPr lang="en-CA" b="1" dirty="0" err="1"/>
              <a:t>Patasha</a:t>
            </a:r>
            <a:endParaRPr lang="en-CA" b="1" dirty="0"/>
          </a:p>
          <a:p>
            <a:r>
              <a:rPr lang="en-CA" dirty="0"/>
              <a:t>So that we  use our sword with love, sweetness and kindness.</a:t>
            </a:r>
          </a:p>
          <a:p>
            <a:r>
              <a:rPr lang="en-CA" dirty="0"/>
              <a:t>This is  represented by the sugar dissolved into the water.</a:t>
            </a:r>
          </a:p>
          <a:p>
            <a:endParaRPr lang="en-CA" dirty="0"/>
          </a:p>
          <a:p>
            <a:endParaRPr lang="en-US" dirty="0"/>
          </a:p>
        </p:txBody>
      </p:sp>
      <p:pic>
        <p:nvPicPr>
          <p:cNvPr id="5" name="Picture 4">
            <a:extLst>
              <a:ext uri="{FF2B5EF4-FFF2-40B4-BE49-F238E27FC236}">
                <a16:creationId xmlns:a16="http://schemas.microsoft.com/office/drawing/2014/main" id="{FF6F2787-156A-124F-86CF-00287CCEDE13}"/>
              </a:ext>
            </a:extLst>
          </p:cNvPr>
          <p:cNvPicPr>
            <a:picLocks noChangeAspect="1"/>
          </p:cNvPicPr>
          <p:nvPr/>
        </p:nvPicPr>
        <p:blipFill>
          <a:blip r:embed="rId2"/>
          <a:stretch>
            <a:fillRect/>
          </a:stretch>
        </p:blipFill>
        <p:spPr>
          <a:xfrm>
            <a:off x="8523136" y="4906696"/>
            <a:ext cx="1422400" cy="1422400"/>
          </a:xfrm>
          <a:prstGeom prst="rect">
            <a:avLst/>
          </a:prstGeom>
        </p:spPr>
      </p:pic>
      <p:pic>
        <p:nvPicPr>
          <p:cNvPr id="6" name="Picture 5">
            <a:extLst>
              <a:ext uri="{FF2B5EF4-FFF2-40B4-BE49-F238E27FC236}">
                <a16:creationId xmlns:a16="http://schemas.microsoft.com/office/drawing/2014/main" id="{04FFEA28-CFEE-C844-8F5D-352D3BA13E4F}"/>
              </a:ext>
            </a:extLst>
          </p:cNvPr>
          <p:cNvPicPr>
            <a:picLocks noChangeAspect="1"/>
          </p:cNvPicPr>
          <p:nvPr/>
        </p:nvPicPr>
        <p:blipFill rotWithShape="1">
          <a:blip r:embed="rId3"/>
          <a:srcRect l="25396" t="23281" r="19247" b="27195"/>
          <a:stretch/>
        </p:blipFill>
        <p:spPr>
          <a:xfrm>
            <a:off x="10481280" y="576298"/>
            <a:ext cx="1710720" cy="1434798"/>
          </a:xfrm>
          <a:prstGeom prst="rect">
            <a:avLst/>
          </a:prstGeom>
        </p:spPr>
      </p:pic>
    </p:spTree>
    <p:extLst>
      <p:ext uri="{BB962C8B-B14F-4D97-AF65-F5344CB8AC3E}">
        <p14:creationId xmlns:p14="http://schemas.microsoft.com/office/powerpoint/2010/main" val="49648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58B52C5-0833-2743-BC1A-4B5C52453D57}"/>
              </a:ext>
            </a:extLst>
          </p:cNvPr>
          <p:cNvSpPr>
            <a:spLocks noGrp="1"/>
          </p:cNvSpPr>
          <p:nvPr>
            <p:ph type="title"/>
          </p:nvPr>
        </p:nvSpPr>
        <p:spPr/>
        <p:txBody>
          <a:bodyPr>
            <a:normAutofit/>
          </a:bodyPr>
          <a:lstStyle/>
          <a:p>
            <a:r>
              <a:rPr lang="en-CA" sz="3200" dirty="0"/>
              <a:t>        This Universe is the Body Divine of God</a:t>
            </a:r>
            <a:endParaRPr lang="en-US" sz="3200" dirty="0"/>
          </a:p>
        </p:txBody>
      </p:sp>
      <p:pic>
        <p:nvPicPr>
          <p:cNvPr id="5" name="Content Placeholder 4">
            <a:extLst>
              <a:ext uri="{FF2B5EF4-FFF2-40B4-BE49-F238E27FC236}">
                <a16:creationId xmlns:a16="http://schemas.microsoft.com/office/drawing/2014/main" id="{E14B464C-9050-A74E-A28B-B4BA768C40BD}"/>
              </a:ext>
            </a:extLst>
          </p:cNvPr>
          <p:cNvPicPr>
            <a:picLocks noGrp="1" noChangeAspect="1"/>
          </p:cNvPicPr>
          <p:nvPr>
            <p:ph sz="half" idx="1"/>
          </p:nvPr>
        </p:nvPicPr>
        <p:blipFill>
          <a:blip r:embed="rId2"/>
          <a:stretch>
            <a:fillRect/>
          </a:stretch>
        </p:blipFill>
        <p:spPr>
          <a:xfrm>
            <a:off x="10562658" y="551542"/>
            <a:ext cx="1629342" cy="1480457"/>
          </a:xfrm>
        </p:spPr>
      </p:pic>
      <p:sp>
        <p:nvSpPr>
          <p:cNvPr id="9" name="Content Placeholder 8">
            <a:extLst>
              <a:ext uri="{FF2B5EF4-FFF2-40B4-BE49-F238E27FC236}">
                <a16:creationId xmlns:a16="http://schemas.microsoft.com/office/drawing/2014/main" id="{46260AEC-7379-8F45-A331-1BF52D3BB25E}"/>
              </a:ext>
            </a:extLst>
          </p:cNvPr>
          <p:cNvSpPr>
            <a:spLocks noGrp="1"/>
          </p:cNvSpPr>
          <p:nvPr>
            <p:ph sz="half" idx="2"/>
          </p:nvPr>
        </p:nvSpPr>
        <p:spPr>
          <a:xfrm>
            <a:off x="140303" y="2031999"/>
            <a:ext cx="11611429" cy="4605868"/>
          </a:xfrm>
        </p:spPr>
        <p:txBody>
          <a:bodyPr>
            <a:normAutofit fontScale="92500" lnSpcReduction="10000"/>
          </a:bodyPr>
          <a:lstStyle/>
          <a:p>
            <a:pPr marL="0" indent="0">
              <a:buNone/>
            </a:pPr>
            <a:r>
              <a:rPr lang="en-CA" sz="2800" dirty="0"/>
              <a:t>The Khalsa has no selfish ends for the aggrandisement of his small self in this warfare of life, because his:</a:t>
            </a:r>
          </a:p>
          <a:p>
            <a:pPr marL="0" indent="0">
              <a:buNone/>
            </a:pPr>
            <a:endParaRPr lang="en-CA" sz="2800" dirty="0"/>
          </a:p>
          <a:p>
            <a:r>
              <a:rPr lang="en-CA" dirty="0"/>
              <a:t>“I” has already grown by the Grace of the Guru to be large “I” of Humanity itself.</a:t>
            </a:r>
          </a:p>
          <a:p>
            <a:r>
              <a:rPr lang="en-CA" dirty="0"/>
              <a:t> He is God. </a:t>
            </a:r>
          </a:p>
          <a:p>
            <a:r>
              <a:rPr lang="en-CA" dirty="0"/>
              <a:t>No one need be afraid of the Khalsa of Guru Gobind Singh.</a:t>
            </a:r>
          </a:p>
          <a:p>
            <a:r>
              <a:rPr lang="en-CA" dirty="0"/>
              <a:t>The eyes of the Khalsa are fixed heavenward. </a:t>
            </a:r>
          </a:p>
          <a:p>
            <a:endParaRPr lang="en-CA" dirty="0"/>
          </a:p>
          <a:p>
            <a:pPr marL="0" indent="0" algn="ctr">
              <a:buNone/>
            </a:pPr>
            <a:r>
              <a:rPr lang="en-CA" dirty="0"/>
              <a:t>	“I opened my eyes and saw that this Universe is the body divine of God; </a:t>
            </a:r>
          </a:p>
          <a:p>
            <a:pPr marL="0" indent="0" algn="ctr">
              <a:buNone/>
            </a:pPr>
            <a:r>
              <a:rPr lang="en-CA" dirty="0"/>
              <a:t>it is Beauty of Hari, Hari!” </a:t>
            </a:r>
          </a:p>
          <a:p>
            <a:pPr marL="0" indent="0" algn="ctr">
              <a:buNone/>
            </a:pPr>
            <a:r>
              <a:rPr lang="en-CA" sz="1700" dirty="0"/>
              <a:t>Guru </a:t>
            </a:r>
            <a:r>
              <a:rPr lang="en-CA" sz="1700" dirty="0" err="1"/>
              <a:t>Granth</a:t>
            </a:r>
            <a:r>
              <a:rPr lang="en-CA" sz="1700" dirty="0"/>
              <a:t> (</a:t>
            </a:r>
            <a:r>
              <a:rPr lang="en-CA" sz="1700" dirty="0" err="1"/>
              <a:t>Ramkali</a:t>
            </a:r>
            <a:r>
              <a:rPr lang="en-CA" sz="1700" dirty="0"/>
              <a:t>, Anand, XXXVI)</a:t>
            </a:r>
            <a:endParaRPr lang="en-US" sz="1700" dirty="0"/>
          </a:p>
        </p:txBody>
      </p:sp>
    </p:spTree>
    <p:extLst>
      <p:ext uri="{BB962C8B-B14F-4D97-AF65-F5344CB8AC3E}">
        <p14:creationId xmlns:p14="http://schemas.microsoft.com/office/powerpoint/2010/main" val="302585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9">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9">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circle(in)">
                                      <p:cBhvr>
                                        <p:cTn id="19" dur="2000"/>
                                        <p:tgtEl>
                                          <p:spTgt spid="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 calcmode="lin" valueType="num">
                                      <p:cBhvr additive="base">
                                        <p:cTn id="24"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dissolve">
                                      <p:cBhvr>
                                        <p:cTn id="30" dur="500"/>
                                        <p:tgtEl>
                                          <p:spTgt spid="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 calcmode="lin" valueType="num">
                                      <p:cBhvr>
                                        <p:cTn id="35"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9">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9">
                                            <p:txEl>
                                              <p:pRg st="7" end="7"/>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9">
                                            <p:txEl>
                                              <p:pRg st="8" end="8"/>
                                            </p:txEl>
                                          </p:spTgt>
                                        </p:tgtEl>
                                        <p:attrNameLst>
                                          <p:attrName>style.visibility</p:attrName>
                                        </p:attrNameLst>
                                      </p:cBhvr>
                                      <p:to>
                                        <p:strVal val="visible"/>
                                      </p:to>
                                    </p:set>
                                    <p:anim calcmode="lin" valueType="num">
                                      <p:cBhvr>
                                        <p:cTn id="40" dur="500" fill="hold"/>
                                        <p:tgtEl>
                                          <p:spTgt spid="9">
                                            <p:txEl>
                                              <p:pRg st="8" end="8"/>
                                            </p:txEl>
                                          </p:spTgt>
                                        </p:tgtEl>
                                        <p:attrNameLst>
                                          <p:attrName>ppt_w</p:attrName>
                                        </p:attrNameLst>
                                      </p:cBhvr>
                                      <p:tavLst>
                                        <p:tav tm="0">
                                          <p:val>
                                            <p:fltVal val="0"/>
                                          </p:val>
                                        </p:tav>
                                        <p:tav tm="100000">
                                          <p:val>
                                            <p:strVal val="#ppt_w"/>
                                          </p:val>
                                        </p:tav>
                                      </p:tavLst>
                                    </p:anim>
                                    <p:anim calcmode="lin" valueType="num">
                                      <p:cBhvr>
                                        <p:cTn id="41" dur="500" fill="hold"/>
                                        <p:tgtEl>
                                          <p:spTgt spid="9">
                                            <p:txEl>
                                              <p:pRg st="8" end="8"/>
                                            </p:txEl>
                                          </p:spTgt>
                                        </p:tgtEl>
                                        <p:attrNameLst>
                                          <p:attrName>ppt_h</p:attrName>
                                        </p:attrNameLst>
                                      </p:cBhvr>
                                      <p:tavLst>
                                        <p:tav tm="0">
                                          <p:val>
                                            <p:fltVal val="0"/>
                                          </p:val>
                                        </p:tav>
                                        <p:tav tm="100000">
                                          <p:val>
                                            <p:strVal val="#ppt_h"/>
                                          </p:val>
                                        </p:tav>
                                      </p:tavLst>
                                    </p:anim>
                                    <p:animEffect transition="in" filter="fade">
                                      <p:cBhvr>
                                        <p:cTn id="42" dur="500"/>
                                        <p:tgtEl>
                                          <p:spTgt spid="9">
                                            <p:txEl>
                                              <p:pRg st="8" end="8"/>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9">
                                            <p:txEl>
                                              <p:pRg st="9" end="9"/>
                                            </p:txEl>
                                          </p:spTgt>
                                        </p:tgtEl>
                                        <p:attrNameLst>
                                          <p:attrName>style.visibility</p:attrName>
                                        </p:attrNameLst>
                                      </p:cBhvr>
                                      <p:to>
                                        <p:strVal val="visible"/>
                                      </p:to>
                                    </p:set>
                                    <p:anim calcmode="lin" valueType="num">
                                      <p:cBhvr>
                                        <p:cTn id="45" dur="500" fill="hold"/>
                                        <p:tgtEl>
                                          <p:spTgt spid="9">
                                            <p:txEl>
                                              <p:pRg st="9" end="9"/>
                                            </p:txEl>
                                          </p:spTgt>
                                        </p:tgtEl>
                                        <p:attrNameLst>
                                          <p:attrName>ppt_w</p:attrName>
                                        </p:attrNameLst>
                                      </p:cBhvr>
                                      <p:tavLst>
                                        <p:tav tm="0">
                                          <p:val>
                                            <p:fltVal val="0"/>
                                          </p:val>
                                        </p:tav>
                                        <p:tav tm="100000">
                                          <p:val>
                                            <p:strVal val="#ppt_w"/>
                                          </p:val>
                                        </p:tav>
                                      </p:tavLst>
                                    </p:anim>
                                    <p:anim calcmode="lin" valueType="num">
                                      <p:cBhvr>
                                        <p:cTn id="46" dur="500" fill="hold"/>
                                        <p:tgtEl>
                                          <p:spTgt spid="9">
                                            <p:txEl>
                                              <p:pRg st="9" end="9"/>
                                            </p:txEl>
                                          </p:spTgt>
                                        </p:tgtEl>
                                        <p:attrNameLst>
                                          <p:attrName>ppt_h</p:attrName>
                                        </p:attrNameLst>
                                      </p:cBhvr>
                                      <p:tavLst>
                                        <p:tav tm="0">
                                          <p:val>
                                            <p:fltVal val="0"/>
                                          </p:val>
                                        </p:tav>
                                        <p:tav tm="100000">
                                          <p:val>
                                            <p:strVal val="#ppt_h"/>
                                          </p:val>
                                        </p:tav>
                                      </p:tavLst>
                                    </p:anim>
                                    <p:animEffect transition="in" filter="fade">
                                      <p:cBhvr>
                                        <p:cTn id="4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985907-B52D-5A4B-A607-3392379F19C4}"/>
              </a:ext>
            </a:extLst>
          </p:cNvPr>
          <p:cNvSpPr>
            <a:spLocks noGrp="1"/>
          </p:cNvSpPr>
          <p:nvPr>
            <p:ph type="title"/>
          </p:nvPr>
        </p:nvSpPr>
        <p:spPr/>
        <p:txBody>
          <a:bodyPr/>
          <a:lstStyle/>
          <a:p>
            <a:r>
              <a:rPr lang="en-US" dirty="0"/>
              <a:t>      The </a:t>
            </a:r>
            <a:r>
              <a:rPr lang="en-US" dirty="0" err="1"/>
              <a:t>Khalsa</a:t>
            </a:r>
            <a:r>
              <a:rPr lang="en-US" dirty="0"/>
              <a:t> is Dead to the World</a:t>
            </a:r>
          </a:p>
        </p:txBody>
      </p:sp>
      <p:pic>
        <p:nvPicPr>
          <p:cNvPr id="5" name="Content Placeholder 4">
            <a:extLst>
              <a:ext uri="{FF2B5EF4-FFF2-40B4-BE49-F238E27FC236}">
                <a16:creationId xmlns:a16="http://schemas.microsoft.com/office/drawing/2014/main" id="{E14B464C-9050-A74E-A28B-B4BA768C40BD}"/>
              </a:ext>
            </a:extLst>
          </p:cNvPr>
          <p:cNvPicPr>
            <a:picLocks noGrp="1" noChangeAspect="1"/>
          </p:cNvPicPr>
          <p:nvPr>
            <p:ph sz="half" idx="1"/>
          </p:nvPr>
        </p:nvPicPr>
        <p:blipFill>
          <a:blip r:embed="rId3"/>
          <a:stretch>
            <a:fillRect/>
          </a:stretch>
        </p:blipFill>
        <p:spPr>
          <a:xfrm>
            <a:off x="10629861" y="690446"/>
            <a:ext cx="1422400" cy="1206500"/>
          </a:xfrm>
        </p:spPr>
      </p:pic>
      <p:sp>
        <p:nvSpPr>
          <p:cNvPr id="7" name="Content Placeholder 6">
            <a:extLst>
              <a:ext uri="{FF2B5EF4-FFF2-40B4-BE49-F238E27FC236}">
                <a16:creationId xmlns:a16="http://schemas.microsoft.com/office/drawing/2014/main" id="{D318A887-852E-CA4D-88A1-9F3069719983}"/>
              </a:ext>
            </a:extLst>
          </p:cNvPr>
          <p:cNvSpPr>
            <a:spLocks noGrp="1"/>
          </p:cNvSpPr>
          <p:nvPr>
            <p:ph sz="half" idx="2"/>
          </p:nvPr>
        </p:nvSpPr>
        <p:spPr>
          <a:xfrm>
            <a:off x="427037" y="2177215"/>
            <a:ext cx="11625223" cy="4206651"/>
          </a:xfrm>
        </p:spPr>
        <p:txBody>
          <a:bodyPr>
            <a:normAutofit/>
          </a:bodyPr>
          <a:lstStyle/>
          <a:p>
            <a:r>
              <a:rPr lang="en-CA" sz="2800" dirty="0"/>
              <a:t>The Khalsa has no time for the miserable details of the humdrum mundane world. </a:t>
            </a:r>
          </a:p>
          <a:p>
            <a:r>
              <a:rPr lang="en-CA" sz="2800" dirty="0"/>
              <a:t>All that the world holds precious has dropped form his hands, as he lies dead to it - in God!</a:t>
            </a:r>
          </a:p>
          <a:p>
            <a:r>
              <a:rPr lang="en-CA" sz="2800" dirty="0"/>
              <a:t>All acts that come from an elevated consciousness are of the glorious choice of freed souls.</a:t>
            </a:r>
          </a:p>
          <a:p>
            <a:endParaRPr lang="en-CA" dirty="0"/>
          </a:p>
          <a:p>
            <a:endParaRPr lang="en-US" dirty="0"/>
          </a:p>
        </p:txBody>
      </p:sp>
    </p:spTree>
    <p:extLst>
      <p:ext uri="{BB962C8B-B14F-4D97-AF65-F5344CB8AC3E}">
        <p14:creationId xmlns:p14="http://schemas.microsoft.com/office/powerpoint/2010/main" val="122815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985907-B52D-5A4B-A607-3392379F19C4}"/>
              </a:ext>
            </a:extLst>
          </p:cNvPr>
          <p:cNvSpPr>
            <a:spLocks noGrp="1"/>
          </p:cNvSpPr>
          <p:nvPr>
            <p:ph type="title"/>
          </p:nvPr>
        </p:nvSpPr>
        <p:spPr/>
        <p:txBody>
          <a:bodyPr/>
          <a:lstStyle/>
          <a:p>
            <a:pPr algn="ctr"/>
            <a:r>
              <a:rPr lang="en-US" dirty="0"/>
              <a:t> </a:t>
            </a:r>
            <a:r>
              <a:rPr lang="en-CA" dirty="0"/>
              <a:t>What are the qualities that a person needs to receive Amrit?</a:t>
            </a:r>
            <a:endParaRPr lang="en-US" dirty="0"/>
          </a:p>
        </p:txBody>
      </p:sp>
      <p:sp>
        <p:nvSpPr>
          <p:cNvPr id="7" name="Content Placeholder 6">
            <a:extLst>
              <a:ext uri="{FF2B5EF4-FFF2-40B4-BE49-F238E27FC236}">
                <a16:creationId xmlns:a16="http://schemas.microsoft.com/office/drawing/2014/main" id="{D318A887-852E-CA4D-88A1-9F3069719983}"/>
              </a:ext>
            </a:extLst>
          </p:cNvPr>
          <p:cNvSpPr>
            <a:spLocks noGrp="1"/>
          </p:cNvSpPr>
          <p:nvPr>
            <p:ph sz="half" idx="4294967295"/>
          </p:nvPr>
        </p:nvSpPr>
        <p:spPr>
          <a:xfrm>
            <a:off x="457199" y="4513264"/>
            <a:ext cx="11294533" cy="1701270"/>
          </a:xfrm>
        </p:spPr>
        <p:txBody>
          <a:bodyPr>
            <a:normAutofit/>
          </a:bodyPr>
          <a:lstStyle/>
          <a:p>
            <a:endParaRPr lang="en-CA" dirty="0"/>
          </a:p>
          <a:p>
            <a:endParaRPr lang="en-US" dirty="0"/>
          </a:p>
        </p:txBody>
      </p:sp>
      <p:pic>
        <p:nvPicPr>
          <p:cNvPr id="8" name="Content Placeholder 10">
            <a:extLst>
              <a:ext uri="{FF2B5EF4-FFF2-40B4-BE49-F238E27FC236}">
                <a16:creationId xmlns:a16="http://schemas.microsoft.com/office/drawing/2014/main" id="{F90E0F78-5555-DF46-80FD-C89921E41C7C}"/>
              </a:ext>
            </a:extLst>
          </p:cNvPr>
          <p:cNvPicPr>
            <a:picLocks noChangeAspect="1"/>
          </p:cNvPicPr>
          <p:nvPr/>
        </p:nvPicPr>
        <p:blipFill>
          <a:blip r:embed="rId3"/>
          <a:stretch>
            <a:fillRect/>
          </a:stretch>
        </p:blipFill>
        <p:spPr>
          <a:xfrm>
            <a:off x="941917" y="2644232"/>
            <a:ext cx="3898900" cy="1435100"/>
          </a:xfrm>
          <a:prstGeom prst="rect">
            <a:avLst/>
          </a:prstGeom>
        </p:spPr>
      </p:pic>
      <p:pic>
        <p:nvPicPr>
          <p:cNvPr id="9" name="Picture 8">
            <a:extLst>
              <a:ext uri="{FF2B5EF4-FFF2-40B4-BE49-F238E27FC236}">
                <a16:creationId xmlns:a16="http://schemas.microsoft.com/office/drawing/2014/main" id="{B2F3DB34-AC5F-3A48-959F-D324B4311697}"/>
              </a:ext>
            </a:extLst>
          </p:cNvPr>
          <p:cNvPicPr>
            <a:picLocks noChangeAspect="1"/>
          </p:cNvPicPr>
          <p:nvPr/>
        </p:nvPicPr>
        <p:blipFill>
          <a:blip r:embed="rId4"/>
          <a:stretch>
            <a:fillRect/>
          </a:stretch>
        </p:blipFill>
        <p:spPr>
          <a:xfrm>
            <a:off x="7026289" y="2610302"/>
            <a:ext cx="3924300" cy="1422400"/>
          </a:xfrm>
          <a:prstGeom prst="rect">
            <a:avLst/>
          </a:prstGeom>
        </p:spPr>
      </p:pic>
      <p:sp>
        <p:nvSpPr>
          <p:cNvPr id="4" name="Rectangle 3">
            <a:extLst>
              <a:ext uri="{FF2B5EF4-FFF2-40B4-BE49-F238E27FC236}">
                <a16:creationId xmlns:a16="http://schemas.microsoft.com/office/drawing/2014/main" id="{3379EA0D-A6E0-3D40-93C9-3EFAFCC3A104}"/>
              </a:ext>
            </a:extLst>
          </p:cNvPr>
          <p:cNvSpPr/>
          <p:nvPr/>
        </p:nvSpPr>
        <p:spPr>
          <a:xfrm>
            <a:off x="680321" y="4869934"/>
            <a:ext cx="5094664" cy="369332"/>
          </a:xfrm>
          <a:prstGeom prst="rect">
            <a:avLst/>
          </a:prstGeom>
        </p:spPr>
        <p:txBody>
          <a:bodyPr wrap="none">
            <a:spAutoFit/>
          </a:bodyPr>
          <a:lstStyle/>
          <a:p>
            <a:r>
              <a:rPr lang="en-US" dirty="0"/>
              <a:t>If you desire to play this game of love with me,</a:t>
            </a:r>
          </a:p>
        </p:txBody>
      </p:sp>
      <p:sp>
        <p:nvSpPr>
          <p:cNvPr id="10" name="Rectangle 9">
            <a:extLst>
              <a:ext uri="{FF2B5EF4-FFF2-40B4-BE49-F238E27FC236}">
                <a16:creationId xmlns:a16="http://schemas.microsoft.com/office/drawing/2014/main" id="{776AC19A-F6AE-6542-A3D1-C911E7402011}"/>
              </a:ext>
            </a:extLst>
          </p:cNvPr>
          <p:cNvSpPr/>
          <p:nvPr/>
        </p:nvSpPr>
        <p:spPr>
          <a:xfrm>
            <a:off x="6383971" y="4869934"/>
            <a:ext cx="5570756" cy="369332"/>
          </a:xfrm>
          <a:prstGeom prst="rect">
            <a:avLst/>
          </a:prstGeom>
        </p:spPr>
        <p:txBody>
          <a:bodyPr wrap="none">
            <a:spAutoFit/>
          </a:bodyPr>
          <a:lstStyle/>
          <a:p>
            <a:r>
              <a:rPr lang="en-US" dirty="0"/>
              <a:t>Then step into my path with your head in your hand</a:t>
            </a:r>
          </a:p>
        </p:txBody>
      </p:sp>
      <p:sp>
        <p:nvSpPr>
          <p:cNvPr id="11" name="TextBox 10">
            <a:extLst>
              <a:ext uri="{FF2B5EF4-FFF2-40B4-BE49-F238E27FC236}">
                <a16:creationId xmlns:a16="http://schemas.microsoft.com/office/drawing/2014/main" id="{1048A51A-7439-A04A-B1AF-0D113CFACA78}"/>
              </a:ext>
            </a:extLst>
          </p:cNvPr>
          <p:cNvSpPr txBox="1"/>
          <p:nvPr/>
        </p:nvSpPr>
        <p:spPr>
          <a:xfrm>
            <a:off x="4523681" y="6029868"/>
            <a:ext cx="2502608" cy="369332"/>
          </a:xfrm>
          <a:prstGeom prst="rect">
            <a:avLst/>
          </a:prstGeom>
          <a:noFill/>
        </p:spPr>
        <p:txBody>
          <a:bodyPr wrap="none" rtlCol="0">
            <a:spAutoFit/>
          </a:bodyPr>
          <a:lstStyle/>
          <a:p>
            <a:r>
              <a:rPr lang="en-US" dirty="0" err="1"/>
              <a:t>Dasam</a:t>
            </a:r>
            <a:r>
              <a:rPr lang="en-US" dirty="0"/>
              <a:t> </a:t>
            </a:r>
            <a:r>
              <a:rPr lang="en-US" dirty="0" err="1"/>
              <a:t>Granth</a:t>
            </a:r>
            <a:r>
              <a:rPr lang="en-US" dirty="0"/>
              <a:t> ang 244</a:t>
            </a:r>
          </a:p>
        </p:txBody>
      </p:sp>
      <p:sp>
        <p:nvSpPr>
          <p:cNvPr id="13" name="Content Placeholder 12">
            <a:extLst>
              <a:ext uri="{FF2B5EF4-FFF2-40B4-BE49-F238E27FC236}">
                <a16:creationId xmlns:a16="http://schemas.microsoft.com/office/drawing/2014/main" id="{F31753A0-6A65-B64A-AA92-6BD8812B1B84}"/>
              </a:ext>
            </a:extLst>
          </p:cNvPr>
          <p:cNvSpPr>
            <a:spLocks noGrp="1"/>
          </p:cNvSpPr>
          <p:nvPr>
            <p:ph idx="1"/>
          </p:nvPr>
        </p:nvSpPr>
        <p:spPr/>
        <p:txBody>
          <a:bodyPr/>
          <a:lstStyle/>
          <a:p>
            <a:endParaRPr lang="en-US"/>
          </a:p>
        </p:txBody>
      </p:sp>
      <p:pic>
        <p:nvPicPr>
          <p:cNvPr id="14" name="Picture 13">
            <a:extLst>
              <a:ext uri="{FF2B5EF4-FFF2-40B4-BE49-F238E27FC236}">
                <a16:creationId xmlns:a16="http://schemas.microsoft.com/office/drawing/2014/main" id="{6472228C-EBAB-EE45-838F-6CF8956C880A}"/>
              </a:ext>
            </a:extLst>
          </p:cNvPr>
          <p:cNvPicPr>
            <a:picLocks noChangeAspect="1"/>
          </p:cNvPicPr>
          <p:nvPr/>
        </p:nvPicPr>
        <p:blipFill rotWithShape="1">
          <a:blip r:embed="rId5"/>
          <a:srcRect l="25396" t="23281" r="19247" b="27195"/>
          <a:stretch/>
        </p:blipFill>
        <p:spPr>
          <a:xfrm>
            <a:off x="10481280" y="576298"/>
            <a:ext cx="1710720" cy="1434798"/>
          </a:xfrm>
          <a:prstGeom prst="rect">
            <a:avLst/>
          </a:prstGeom>
        </p:spPr>
      </p:pic>
    </p:spTree>
    <p:extLst>
      <p:ext uri="{BB962C8B-B14F-4D97-AF65-F5344CB8AC3E}">
        <p14:creationId xmlns:p14="http://schemas.microsoft.com/office/powerpoint/2010/main" val="144880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CFF1F4-D86B-4F4A-8B58-8535595F728B}"/>
              </a:ext>
            </a:extLst>
          </p:cNvPr>
          <p:cNvSpPr>
            <a:spLocks noGrp="1"/>
          </p:cNvSpPr>
          <p:nvPr>
            <p:ph type="title"/>
          </p:nvPr>
        </p:nvSpPr>
        <p:spPr/>
        <p:txBody>
          <a:bodyPr>
            <a:normAutofit fontScale="90000"/>
          </a:bodyPr>
          <a:lstStyle/>
          <a:p>
            <a:br>
              <a:rPr lang="en-CA" dirty="0"/>
            </a:br>
            <a:r>
              <a:rPr lang="en-CA" dirty="0"/>
              <a:t>In order to walk the spiritual path, you must give up your head</a:t>
            </a:r>
            <a:br>
              <a:rPr lang="en-CA" dirty="0"/>
            </a:br>
            <a:endParaRPr lang="en-US" dirty="0"/>
          </a:p>
        </p:txBody>
      </p:sp>
      <p:pic>
        <p:nvPicPr>
          <p:cNvPr id="5" name="Content Placeholder 4">
            <a:extLst>
              <a:ext uri="{FF2B5EF4-FFF2-40B4-BE49-F238E27FC236}">
                <a16:creationId xmlns:a16="http://schemas.microsoft.com/office/drawing/2014/main" id="{E14B464C-9050-A74E-A28B-B4BA768C40BD}"/>
              </a:ext>
            </a:extLst>
          </p:cNvPr>
          <p:cNvPicPr>
            <a:picLocks noGrp="1" noChangeAspect="1"/>
          </p:cNvPicPr>
          <p:nvPr>
            <p:ph sz="half" idx="1"/>
          </p:nvPr>
        </p:nvPicPr>
        <p:blipFill>
          <a:blip r:embed="rId2"/>
          <a:stretch>
            <a:fillRect/>
          </a:stretch>
        </p:blipFill>
        <p:spPr>
          <a:xfrm>
            <a:off x="10577172" y="609600"/>
            <a:ext cx="1614828" cy="1513348"/>
          </a:xfrm>
        </p:spPr>
      </p:pic>
      <p:sp>
        <p:nvSpPr>
          <p:cNvPr id="4" name="Content Placeholder 3">
            <a:extLst>
              <a:ext uri="{FF2B5EF4-FFF2-40B4-BE49-F238E27FC236}">
                <a16:creationId xmlns:a16="http://schemas.microsoft.com/office/drawing/2014/main" id="{B29F15A4-B319-0D44-9212-456DC650F0E6}"/>
              </a:ext>
            </a:extLst>
          </p:cNvPr>
          <p:cNvSpPr>
            <a:spLocks noGrp="1"/>
          </p:cNvSpPr>
          <p:nvPr>
            <p:ph sz="half" idx="2"/>
          </p:nvPr>
        </p:nvSpPr>
        <p:spPr>
          <a:xfrm>
            <a:off x="680321" y="2336873"/>
            <a:ext cx="9613860" cy="3599316"/>
          </a:xfrm>
        </p:spPr>
        <p:txBody>
          <a:bodyPr>
            <a:normAutofit/>
          </a:bodyPr>
          <a:lstStyle/>
          <a:p>
            <a:pPr marL="0" indent="0">
              <a:buNone/>
            </a:pPr>
            <a:r>
              <a:rPr lang="en-CA" dirty="0"/>
              <a:t> In other words you must:</a:t>
            </a:r>
          </a:p>
          <a:p>
            <a:r>
              <a:rPr lang="en-CA" dirty="0"/>
              <a:t> Give up your identity </a:t>
            </a:r>
          </a:p>
          <a:p>
            <a:r>
              <a:rPr lang="en-CA" dirty="0"/>
              <a:t> Give up your selfishness </a:t>
            </a:r>
          </a:p>
          <a:p>
            <a:r>
              <a:rPr lang="en-CA" dirty="0"/>
              <a:t> Give up your ego</a:t>
            </a:r>
          </a:p>
          <a:p>
            <a:pPr>
              <a:lnSpc>
                <a:spcPct val="120000"/>
              </a:lnSpc>
            </a:pPr>
            <a:r>
              <a:rPr lang="en-CA" dirty="0"/>
              <a:t> Have the mentality of self-restraint, discipline,  self-control,   patience and a receptive mind</a:t>
            </a:r>
          </a:p>
          <a:p>
            <a:r>
              <a:rPr lang="en-CA" dirty="0"/>
              <a:t>This is the transformation that is required to become THE KHALSA!</a:t>
            </a:r>
          </a:p>
          <a:p>
            <a:endParaRPr lang="en-US" dirty="0"/>
          </a:p>
        </p:txBody>
      </p:sp>
    </p:spTree>
    <p:extLst>
      <p:ext uri="{BB962C8B-B14F-4D97-AF65-F5344CB8AC3E}">
        <p14:creationId xmlns:p14="http://schemas.microsoft.com/office/powerpoint/2010/main" val="3254006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9D9873-2BE4-CA44-9DB8-EE0BF2965D21}"/>
              </a:ext>
            </a:extLst>
          </p:cNvPr>
          <p:cNvSpPr/>
          <p:nvPr/>
        </p:nvSpPr>
        <p:spPr>
          <a:xfrm>
            <a:off x="-1684868" y="1540932"/>
            <a:ext cx="10600267" cy="3416320"/>
          </a:xfrm>
          <a:prstGeom prst="rect">
            <a:avLst/>
          </a:prstGeom>
        </p:spPr>
        <p:txBody>
          <a:bodyPr wrap="square">
            <a:spAutoFit/>
          </a:bodyPr>
          <a:lstStyle/>
          <a:p>
            <a:pPr algn="ctr"/>
            <a:r>
              <a:rPr lang="en-CA" sz="3600" b="0" i="0" dirty="0" err="1">
                <a:effectLst/>
                <a:latin typeface="AnmolLipi" pitchFamily="2" charset="0"/>
              </a:rPr>
              <a:t>sB</a:t>
            </a:r>
            <a:r>
              <a:rPr lang="en-CA" sz="3600" b="0" i="0" dirty="0">
                <a:effectLst/>
                <a:latin typeface="AnmolLipi" pitchFamily="2" charset="0"/>
              </a:rPr>
              <a:t> </a:t>
            </a:r>
            <a:r>
              <a:rPr lang="en-CA" sz="3600" b="0" i="0" dirty="0" err="1">
                <a:effectLst/>
                <a:latin typeface="AnmolLipi" pitchFamily="2" charset="0"/>
              </a:rPr>
              <a:t>ikCu</a:t>
            </a:r>
            <a:r>
              <a:rPr lang="en-CA" sz="3600" b="0" i="0" dirty="0">
                <a:effectLst/>
                <a:latin typeface="AnmolLipi" pitchFamily="2" charset="0"/>
              </a:rPr>
              <a:t> Gr </a:t>
            </a:r>
            <a:r>
              <a:rPr lang="en-CA" sz="3600" b="0" i="0" dirty="0" err="1">
                <a:effectLst/>
                <a:latin typeface="AnmolLipi" pitchFamily="2" charset="0"/>
              </a:rPr>
              <a:t>mih</a:t>
            </a:r>
            <a:r>
              <a:rPr lang="en-CA" sz="3600" b="0" i="0" dirty="0">
                <a:effectLst/>
                <a:latin typeface="AnmolLipi" pitchFamily="2" charset="0"/>
              </a:rPr>
              <a:t> </a:t>
            </a:r>
            <a:r>
              <a:rPr lang="en-CA" sz="3600" b="0" i="0" dirty="0" err="1">
                <a:effectLst/>
                <a:latin typeface="AnmolLipi" pitchFamily="2" charset="0"/>
              </a:rPr>
              <a:t>bwhir</a:t>
            </a:r>
            <a:r>
              <a:rPr lang="en-CA" sz="3600" b="0" i="0" dirty="0">
                <a:effectLst/>
                <a:latin typeface="AnmolLipi" pitchFamily="2" charset="0"/>
              </a:rPr>
              <a:t> </a:t>
            </a:r>
            <a:r>
              <a:rPr lang="en-CA" sz="3600" b="0" i="0" dirty="0" err="1">
                <a:effectLst/>
                <a:latin typeface="AnmolLipi" pitchFamily="2" charset="0"/>
              </a:rPr>
              <a:t>nwhI</a:t>
            </a:r>
            <a:r>
              <a:rPr lang="en-CA" sz="3600" b="0" i="0" dirty="0">
                <a:effectLst/>
                <a:latin typeface="AnmolLipi" pitchFamily="2" charset="0"/>
              </a:rPr>
              <a:t> ]</a:t>
            </a:r>
          </a:p>
          <a:p>
            <a:pPr algn="ctr"/>
            <a:r>
              <a:rPr lang="en-CA" sz="3600" dirty="0" err="1">
                <a:latin typeface="AnmolLipi" pitchFamily="2" charset="0"/>
              </a:rPr>
              <a:t>bwhir</a:t>
            </a:r>
            <a:r>
              <a:rPr lang="en-CA" sz="3600" dirty="0">
                <a:latin typeface="AnmolLipi" pitchFamily="2" charset="0"/>
              </a:rPr>
              <a:t> </a:t>
            </a:r>
            <a:r>
              <a:rPr lang="en-CA" sz="3600" dirty="0" err="1">
                <a:latin typeface="AnmolLipi" pitchFamily="2" charset="0"/>
              </a:rPr>
              <a:t>tolY</a:t>
            </a:r>
            <a:r>
              <a:rPr lang="en-CA" sz="3600" dirty="0">
                <a:latin typeface="AnmolLipi" pitchFamily="2" charset="0"/>
              </a:rPr>
              <a:t> so Brim </a:t>
            </a:r>
            <a:r>
              <a:rPr lang="en-CA" sz="3600" dirty="0" err="1">
                <a:latin typeface="AnmolLipi" pitchFamily="2" charset="0"/>
              </a:rPr>
              <a:t>BulwhI</a:t>
            </a:r>
            <a:r>
              <a:rPr lang="en-CA" sz="3600" dirty="0">
                <a:latin typeface="AnmolLipi" pitchFamily="2" charset="0"/>
              </a:rPr>
              <a:t> ]</a:t>
            </a:r>
            <a:endParaRPr lang="en-CA" sz="3600" b="0" i="0" dirty="0">
              <a:solidFill>
                <a:srgbClr val="0A0A0A"/>
              </a:solidFill>
              <a:effectLst/>
              <a:latin typeface="AnmolLipi" pitchFamily="2" charset="0"/>
            </a:endParaRPr>
          </a:p>
          <a:p>
            <a:pPr algn="ctr"/>
            <a:endParaRPr lang="en-CA" dirty="0"/>
          </a:p>
          <a:p>
            <a:pPr algn="ctr"/>
            <a:endParaRPr lang="en-CA" dirty="0"/>
          </a:p>
          <a:p>
            <a:pPr algn="ctr"/>
            <a:endParaRPr lang="en-CA" dirty="0"/>
          </a:p>
          <a:p>
            <a:pPr algn="ctr"/>
            <a:r>
              <a:rPr lang="en-CA" dirty="0"/>
              <a:t>Everything is within the home of the self; there is nothing beyond.</a:t>
            </a:r>
          </a:p>
          <a:p>
            <a:pPr algn="ctr"/>
            <a:r>
              <a:rPr lang="en-US" dirty="0"/>
              <a:t>One who searches outside is deluded with doubt</a:t>
            </a:r>
          </a:p>
          <a:p>
            <a:pPr algn="ctr"/>
            <a:r>
              <a:rPr lang="en-US" dirty="0"/>
              <a:t>Guru Arjan Dev Ang 102</a:t>
            </a:r>
          </a:p>
          <a:p>
            <a:pPr algn="ctr"/>
            <a:endParaRPr lang="en-US" dirty="0"/>
          </a:p>
          <a:p>
            <a:endParaRPr lang="en-US" dirty="0"/>
          </a:p>
        </p:txBody>
      </p:sp>
      <p:pic>
        <p:nvPicPr>
          <p:cNvPr id="15" name="Picture 14">
            <a:extLst>
              <a:ext uri="{FF2B5EF4-FFF2-40B4-BE49-F238E27FC236}">
                <a16:creationId xmlns:a16="http://schemas.microsoft.com/office/drawing/2014/main" id="{6CCBB32B-A3BD-BD45-A631-301DFA821BCC}"/>
              </a:ext>
            </a:extLst>
          </p:cNvPr>
          <p:cNvPicPr>
            <a:picLocks noChangeAspect="1"/>
          </p:cNvPicPr>
          <p:nvPr/>
        </p:nvPicPr>
        <p:blipFill>
          <a:blip r:embed="rId2"/>
          <a:stretch>
            <a:fillRect/>
          </a:stretch>
        </p:blipFill>
        <p:spPr>
          <a:xfrm>
            <a:off x="7264400" y="592666"/>
            <a:ext cx="4927600" cy="3949700"/>
          </a:xfrm>
          <a:prstGeom prst="rect">
            <a:avLst/>
          </a:prstGeom>
        </p:spPr>
      </p:pic>
    </p:spTree>
    <p:extLst>
      <p:ext uri="{BB962C8B-B14F-4D97-AF65-F5344CB8AC3E}">
        <p14:creationId xmlns:p14="http://schemas.microsoft.com/office/powerpoint/2010/main" val="3525650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05EF2-7D13-CB48-BA64-8B8131A20F7D}"/>
              </a:ext>
            </a:extLst>
          </p:cNvPr>
          <p:cNvSpPr>
            <a:spLocks noGrp="1"/>
          </p:cNvSpPr>
          <p:nvPr>
            <p:ph type="title"/>
          </p:nvPr>
        </p:nvSpPr>
        <p:spPr/>
        <p:txBody>
          <a:bodyPr>
            <a:normAutofit fontScale="90000"/>
          </a:bodyPr>
          <a:lstStyle/>
          <a:p>
            <a:pPr algn="ctr"/>
            <a:br>
              <a:rPr lang="en-CA" dirty="0"/>
            </a:br>
            <a:r>
              <a:rPr lang="en-CA" dirty="0"/>
              <a:t>The external </a:t>
            </a:r>
            <a:r>
              <a:rPr lang="en-CA" i="1" dirty="0"/>
              <a:t>Amrit</a:t>
            </a:r>
            <a:r>
              <a:rPr lang="en-CA" dirty="0"/>
              <a:t> helps </a:t>
            </a:r>
            <a:br>
              <a:rPr lang="en-CA" dirty="0"/>
            </a:br>
            <a:r>
              <a:rPr lang="en-CA" dirty="0"/>
              <a:t>us to find the Internal </a:t>
            </a:r>
            <a:r>
              <a:rPr lang="en-CA" i="1" dirty="0"/>
              <a:t>Amrit </a:t>
            </a:r>
            <a:br>
              <a:rPr lang="en-CA" dirty="0"/>
            </a:br>
            <a:endParaRPr lang="en-US" dirty="0"/>
          </a:p>
        </p:txBody>
      </p:sp>
      <p:sp>
        <p:nvSpPr>
          <p:cNvPr id="3" name="Content Placeholder 2">
            <a:extLst>
              <a:ext uri="{FF2B5EF4-FFF2-40B4-BE49-F238E27FC236}">
                <a16:creationId xmlns:a16="http://schemas.microsoft.com/office/drawing/2014/main" id="{C71BD9DD-DFE1-D345-A913-9C53D10436B1}"/>
              </a:ext>
            </a:extLst>
          </p:cNvPr>
          <p:cNvSpPr>
            <a:spLocks noGrp="1"/>
          </p:cNvSpPr>
          <p:nvPr>
            <p:ph idx="1"/>
          </p:nvPr>
        </p:nvSpPr>
        <p:spPr>
          <a:xfrm>
            <a:off x="917388" y="2065940"/>
            <a:ext cx="9613861" cy="1896460"/>
          </a:xfrm>
        </p:spPr>
        <p:txBody>
          <a:bodyPr>
            <a:normAutofit fontScale="92500" lnSpcReduction="10000"/>
          </a:bodyPr>
          <a:lstStyle/>
          <a:p>
            <a:endParaRPr lang="en-CA" dirty="0"/>
          </a:p>
          <a:p>
            <a:pPr marL="0" indent="0">
              <a:lnSpc>
                <a:spcPct val="120000"/>
              </a:lnSpc>
              <a:buNone/>
            </a:pPr>
            <a:r>
              <a:rPr lang="en-CA" sz="2900" b="1" dirty="0"/>
              <a:t>“S</a:t>
            </a:r>
            <a:r>
              <a:rPr lang="en-CA" sz="2900" dirty="0"/>
              <a:t>piritual practice is a ripening experience, it's not a learning experience. We are like fruits and through practice we expose ourselves to the sun of love." -</a:t>
            </a:r>
            <a:r>
              <a:rPr lang="en-CA" sz="2900" i="1" dirty="0"/>
              <a:t>Krishna Das </a:t>
            </a:r>
          </a:p>
          <a:p>
            <a:pPr marL="0" indent="0">
              <a:buNone/>
            </a:pPr>
            <a:endParaRPr lang="en-CA" i="1" dirty="0"/>
          </a:p>
          <a:p>
            <a:pPr marL="0" indent="0">
              <a:buNone/>
            </a:pPr>
            <a:endParaRPr lang="en-CA" i="1" dirty="0"/>
          </a:p>
          <a:p>
            <a:endParaRPr lang="en-CA" i="1" dirty="0"/>
          </a:p>
          <a:p>
            <a:endParaRPr lang="en-US" dirty="0"/>
          </a:p>
        </p:txBody>
      </p:sp>
      <p:sp>
        <p:nvSpPr>
          <p:cNvPr id="4" name="Rectangle 3">
            <a:extLst>
              <a:ext uri="{FF2B5EF4-FFF2-40B4-BE49-F238E27FC236}">
                <a16:creationId xmlns:a16="http://schemas.microsoft.com/office/drawing/2014/main" id="{A37EC0F5-6A2C-CB4F-AF7A-A0AB606FD8AE}"/>
              </a:ext>
            </a:extLst>
          </p:cNvPr>
          <p:cNvSpPr/>
          <p:nvPr/>
        </p:nvSpPr>
        <p:spPr>
          <a:xfrm>
            <a:off x="505581" y="4398112"/>
            <a:ext cx="11451772" cy="2031325"/>
          </a:xfrm>
          <a:prstGeom prst="rect">
            <a:avLst/>
          </a:prstGeom>
        </p:spPr>
        <p:txBody>
          <a:bodyPr wrap="square">
            <a:spAutoFit/>
          </a:bodyPr>
          <a:lstStyle/>
          <a:p>
            <a:r>
              <a:rPr lang="en-CA" dirty="0"/>
              <a:t>The initiate sees in the heart of the </a:t>
            </a:r>
            <a:r>
              <a:rPr lang="en-CA" i="1" dirty="0"/>
              <a:t>Khalsa</a:t>
            </a:r>
            <a:r>
              <a:rPr lang="en-CA" dirty="0"/>
              <a:t> the Guru Himself enthroned. </a:t>
            </a:r>
          </a:p>
          <a:p>
            <a:endParaRPr lang="en-CA" dirty="0"/>
          </a:p>
          <a:p>
            <a:r>
              <a:rPr lang="en-CA" dirty="0"/>
              <a:t>The </a:t>
            </a:r>
            <a:r>
              <a:rPr lang="en-CA" i="1" dirty="0"/>
              <a:t>Khalsa </a:t>
            </a:r>
            <a:r>
              <a:rPr lang="en-CA" dirty="0"/>
              <a:t>are dear not for their physical relics, for all bodies are clay, but for the holy image of the Guru they carry in their being! </a:t>
            </a:r>
          </a:p>
          <a:p>
            <a:endParaRPr lang="en-CA" dirty="0"/>
          </a:p>
          <a:p>
            <a:r>
              <a:rPr lang="en-CA" dirty="0"/>
              <a:t>For a moment when the Guru visits the heart-mansions of the Initiates, the latter are transformed into the glorious Khalsa!!</a:t>
            </a:r>
            <a:endParaRPr lang="en-US" dirty="0"/>
          </a:p>
        </p:txBody>
      </p:sp>
      <p:pic>
        <p:nvPicPr>
          <p:cNvPr id="5" name="Content Placeholder 4">
            <a:extLst>
              <a:ext uri="{FF2B5EF4-FFF2-40B4-BE49-F238E27FC236}">
                <a16:creationId xmlns:a16="http://schemas.microsoft.com/office/drawing/2014/main" id="{25ADB1A4-A5CB-B842-ABCA-0689D1931266}"/>
              </a:ext>
            </a:extLst>
          </p:cNvPr>
          <p:cNvPicPr>
            <a:picLocks noChangeAspect="1"/>
          </p:cNvPicPr>
          <p:nvPr/>
        </p:nvPicPr>
        <p:blipFill>
          <a:blip r:embed="rId3"/>
          <a:stretch>
            <a:fillRect/>
          </a:stretch>
        </p:blipFill>
        <p:spPr>
          <a:xfrm>
            <a:off x="10577172" y="609600"/>
            <a:ext cx="1614828" cy="1513348"/>
          </a:xfrm>
          <a:prstGeom prst="rect">
            <a:avLst/>
          </a:prstGeom>
        </p:spPr>
      </p:pic>
    </p:spTree>
    <p:extLst>
      <p:ext uri="{BB962C8B-B14F-4D97-AF65-F5344CB8AC3E}">
        <p14:creationId xmlns:p14="http://schemas.microsoft.com/office/powerpoint/2010/main" val="141512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ssolv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dissolv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dissolve">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DBDDC-07C8-A044-9B1B-ED43D2AC07C6}"/>
              </a:ext>
            </a:extLst>
          </p:cNvPr>
          <p:cNvSpPr>
            <a:spLocks noGrp="1"/>
          </p:cNvSpPr>
          <p:nvPr>
            <p:ph type="title"/>
          </p:nvPr>
        </p:nvSpPr>
        <p:spPr>
          <a:xfrm>
            <a:off x="2040575" y="780331"/>
            <a:ext cx="9613861" cy="1080938"/>
          </a:xfrm>
        </p:spPr>
        <p:txBody>
          <a:bodyPr/>
          <a:lstStyle/>
          <a:p>
            <a:r>
              <a:rPr lang="en-US" dirty="0"/>
              <a:t>When we say the word ‘</a:t>
            </a:r>
            <a:r>
              <a:rPr lang="en-US" dirty="0" err="1"/>
              <a:t>Khalsa</a:t>
            </a:r>
            <a:r>
              <a:rPr lang="en-US" dirty="0"/>
              <a:t>’…</a:t>
            </a:r>
          </a:p>
        </p:txBody>
      </p:sp>
      <p:pic>
        <p:nvPicPr>
          <p:cNvPr id="5" name="Content Placeholder 4">
            <a:extLst>
              <a:ext uri="{FF2B5EF4-FFF2-40B4-BE49-F238E27FC236}">
                <a16:creationId xmlns:a16="http://schemas.microsoft.com/office/drawing/2014/main" id="{E14B464C-9050-A74E-A28B-B4BA768C40BD}"/>
              </a:ext>
            </a:extLst>
          </p:cNvPr>
          <p:cNvPicPr>
            <a:picLocks noGrp="1" noChangeAspect="1"/>
          </p:cNvPicPr>
          <p:nvPr>
            <p:ph idx="1"/>
          </p:nvPr>
        </p:nvPicPr>
        <p:blipFill>
          <a:blip r:embed="rId3"/>
          <a:stretch>
            <a:fillRect/>
          </a:stretch>
        </p:blipFill>
        <p:spPr>
          <a:xfrm>
            <a:off x="10507272" y="551543"/>
            <a:ext cx="1684727" cy="1538514"/>
          </a:xfrm>
        </p:spPr>
      </p:pic>
      <p:sp>
        <p:nvSpPr>
          <p:cNvPr id="4" name="Rectangle 3">
            <a:extLst>
              <a:ext uri="{FF2B5EF4-FFF2-40B4-BE49-F238E27FC236}">
                <a16:creationId xmlns:a16="http://schemas.microsoft.com/office/drawing/2014/main" id="{47B82FB3-1869-0B44-97F8-EAAC5AEBC830}"/>
              </a:ext>
            </a:extLst>
          </p:cNvPr>
          <p:cNvSpPr/>
          <p:nvPr/>
        </p:nvSpPr>
        <p:spPr>
          <a:xfrm>
            <a:off x="2192975" y="2377924"/>
            <a:ext cx="8932225" cy="4924425"/>
          </a:xfrm>
          <a:prstGeom prst="rect">
            <a:avLst/>
          </a:prstGeom>
        </p:spPr>
        <p:txBody>
          <a:bodyPr wrap="square">
            <a:spAutoFit/>
          </a:bodyPr>
          <a:lstStyle/>
          <a:p>
            <a:r>
              <a:rPr lang="en-CA" sz="2800" dirty="0">
                <a:latin typeface="Roboto"/>
              </a:rPr>
              <a:t>W</a:t>
            </a:r>
            <a:r>
              <a:rPr lang="en-CA" sz="2800" b="0" i="0" dirty="0">
                <a:effectLst/>
                <a:latin typeface="Roboto"/>
              </a:rPr>
              <a:t>hat image do you have in your head? </a:t>
            </a:r>
          </a:p>
          <a:p>
            <a:endParaRPr lang="en-CA" sz="2800" dirty="0"/>
          </a:p>
          <a:p>
            <a:r>
              <a:rPr lang="en-CA" sz="2800" dirty="0"/>
              <a:t>What characteristics are there of a </a:t>
            </a:r>
            <a:r>
              <a:rPr lang="en-CA" sz="2800" i="1" dirty="0"/>
              <a:t>Khalsa</a:t>
            </a:r>
            <a:r>
              <a:rPr lang="en-CA" sz="2800" dirty="0"/>
              <a:t>? </a:t>
            </a:r>
          </a:p>
          <a:p>
            <a:endParaRPr lang="en-CA" sz="2800" dirty="0"/>
          </a:p>
          <a:p>
            <a:r>
              <a:rPr lang="en-CA" sz="2800" dirty="0"/>
              <a:t>Do we really need the Khalsa now, in these times?</a:t>
            </a:r>
          </a:p>
          <a:p>
            <a:endParaRPr lang="en-CA" sz="2800" dirty="0"/>
          </a:p>
          <a:p>
            <a:r>
              <a:rPr lang="en-CA" sz="2800" b="0" i="0" dirty="0">
                <a:effectLst/>
                <a:latin typeface="Roboto"/>
              </a:rPr>
              <a:t>Is this what our</a:t>
            </a:r>
            <a:r>
              <a:rPr lang="en-CA" sz="2800" dirty="0"/>
              <a:t> Gurus imagined? </a:t>
            </a:r>
          </a:p>
          <a:p>
            <a:r>
              <a:rPr lang="en-CA" sz="2800" dirty="0"/>
              <a:t> </a:t>
            </a:r>
          </a:p>
          <a:p>
            <a:endParaRPr lang="en-CA" dirty="0"/>
          </a:p>
          <a:p>
            <a:endParaRPr lang="en-CA" dirty="0">
              <a:solidFill>
                <a:schemeClr val="bg1"/>
              </a:solidFill>
            </a:endParaRPr>
          </a:p>
          <a:p>
            <a:endParaRPr lang="en-CA" dirty="0">
              <a:solidFill>
                <a:schemeClr val="bg1"/>
              </a:solidFill>
            </a:endParaRPr>
          </a:p>
          <a:p>
            <a:endParaRPr lang="en-CA" dirty="0">
              <a:solidFill>
                <a:schemeClr val="bg1"/>
              </a:solidFill>
            </a:endParaRPr>
          </a:p>
          <a:p>
            <a:endParaRPr lang="en-CA" dirty="0">
              <a:solidFill>
                <a:srgbClr val="000000"/>
              </a:solidFill>
              <a:latin typeface="Roboto"/>
            </a:endParaRPr>
          </a:p>
        </p:txBody>
      </p:sp>
    </p:spTree>
    <p:extLst>
      <p:ext uri="{BB962C8B-B14F-4D97-AF65-F5344CB8AC3E}">
        <p14:creationId xmlns:p14="http://schemas.microsoft.com/office/powerpoint/2010/main" val="185392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A43863-1963-994D-9A01-0259E7088B47}"/>
              </a:ext>
            </a:extLst>
          </p:cNvPr>
          <p:cNvSpPr>
            <a:spLocks noGrp="1"/>
          </p:cNvSpPr>
          <p:nvPr>
            <p:ph type="title" idx="4294967295"/>
          </p:nvPr>
        </p:nvSpPr>
        <p:spPr>
          <a:xfrm>
            <a:off x="6241145" y="566227"/>
            <a:ext cx="9613900" cy="1081088"/>
          </a:xfrm>
        </p:spPr>
        <p:txBody>
          <a:bodyPr/>
          <a:lstStyle/>
          <a:p>
            <a:r>
              <a:rPr lang="en-CA" dirty="0"/>
              <a:t>THE LAMP OF MAN</a:t>
            </a:r>
            <a:endParaRPr lang="en-US" dirty="0"/>
          </a:p>
        </p:txBody>
      </p:sp>
      <p:sp>
        <p:nvSpPr>
          <p:cNvPr id="7" name="Rectangle 6">
            <a:extLst>
              <a:ext uri="{FF2B5EF4-FFF2-40B4-BE49-F238E27FC236}">
                <a16:creationId xmlns:a16="http://schemas.microsoft.com/office/drawing/2014/main" id="{FB1B9861-A02A-6E4D-9B09-FBEC10CB5C7B}"/>
              </a:ext>
            </a:extLst>
          </p:cNvPr>
          <p:cNvSpPr/>
          <p:nvPr/>
        </p:nvSpPr>
        <p:spPr>
          <a:xfrm>
            <a:off x="3338286" y="1647315"/>
            <a:ext cx="8853714" cy="4893647"/>
          </a:xfrm>
          <a:prstGeom prst="rect">
            <a:avLst/>
          </a:prstGeom>
        </p:spPr>
        <p:txBody>
          <a:bodyPr wrap="square">
            <a:spAutoFit/>
          </a:bodyPr>
          <a:lstStyle/>
          <a:p>
            <a:endParaRPr lang="en-CA" sz="2400" dirty="0"/>
          </a:p>
          <a:p>
            <a:r>
              <a:rPr lang="en-CA" sz="2400" dirty="0"/>
              <a:t>“He in whose Heart burns flickering the Lamp of Naam, day and night, Know him the Khalsa, the pure!”</a:t>
            </a:r>
          </a:p>
          <a:p>
            <a:endParaRPr lang="en-CA" sz="2400" dirty="0"/>
          </a:p>
          <a:p>
            <a:r>
              <a:rPr lang="en-CA" sz="2400" dirty="0"/>
              <a:t>Such an individual is a million in Himself, and has the strength of millions. </a:t>
            </a:r>
          </a:p>
          <a:p>
            <a:endParaRPr lang="en-CA" sz="2400" dirty="0"/>
          </a:p>
          <a:p>
            <a:r>
              <a:rPr lang="en-CA" sz="2400" dirty="0"/>
              <a:t>The </a:t>
            </a:r>
            <a:r>
              <a:rPr lang="en-CA" sz="2400" dirty="0" err="1"/>
              <a:t>Khalsa</a:t>
            </a:r>
            <a:r>
              <a:rPr lang="en-CA" sz="2400" dirty="0"/>
              <a:t>-has the infinite abundance of Heaven at his back. </a:t>
            </a:r>
          </a:p>
          <a:p>
            <a:endParaRPr lang="en-CA" sz="2400" dirty="0"/>
          </a:p>
          <a:p>
            <a:r>
              <a:rPr lang="en-CA" sz="2400" dirty="0"/>
              <a:t>Nothing is lacking in him. </a:t>
            </a:r>
          </a:p>
          <a:p>
            <a:endParaRPr lang="en-CA" sz="2400" dirty="0"/>
          </a:p>
          <a:p>
            <a:r>
              <a:rPr lang="en-CA" sz="2400" dirty="0"/>
              <a:t>The Guru from his great Treasure of Love grants him everything.”						</a:t>
            </a:r>
            <a:r>
              <a:rPr lang="en-CA" sz="1600" dirty="0"/>
              <a:t>Professor </a:t>
            </a:r>
            <a:r>
              <a:rPr lang="en-CA" sz="1600" dirty="0" err="1"/>
              <a:t>Puran</a:t>
            </a:r>
            <a:r>
              <a:rPr lang="en-CA" sz="1600" dirty="0"/>
              <a:t> Singh</a:t>
            </a:r>
          </a:p>
        </p:txBody>
      </p:sp>
      <p:pic>
        <p:nvPicPr>
          <p:cNvPr id="13" name="Picture 12">
            <a:extLst>
              <a:ext uri="{FF2B5EF4-FFF2-40B4-BE49-F238E27FC236}">
                <a16:creationId xmlns:a16="http://schemas.microsoft.com/office/drawing/2014/main" id="{AE253079-1107-074D-B4B4-64CFB87C385B}"/>
              </a:ext>
            </a:extLst>
          </p:cNvPr>
          <p:cNvPicPr>
            <a:picLocks noChangeAspect="1"/>
          </p:cNvPicPr>
          <p:nvPr/>
        </p:nvPicPr>
        <p:blipFill>
          <a:blip r:embed="rId3"/>
          <a:stretch>
            <a:fillRect/>
          </a:stretch>
        </p:blipFill>
        <p:spPr>
          <a:xfrm>
            <a:off x="433546" y="1293019"/>
            <a:ext cx="2662835" cy="5127126"/>
          </a:xfrm>
          <a:prstGeom prst="rect">
            <a:avLst/>
          </a:prstGeom>
        </p:spPr>
      </p:pic>
    </p:spTree>
    <p:extLst>
      <p:ext uri="{BB962C8B-B14F-4D97-AF65-F5344CB8AC3E}">
        <p14:creationId xmlns:p14="http://schemas.microsoft.com/office/powerpoint/2010/main" val="18129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1641E-0D3C-9949-9E88-E4063ABFFC03}"/>
              </a:ext>
            </a:extLst>
          </p:cNvPr>
          <p:cNvSpPr>
            <a:spLocks noGrp="1"/>
          </p:cNvSpPr>
          <p:nvPr>
            <p:ph type="title"/>
          </p:nvPr>
        </p:nvSpPr>
        <p:spPr/>
        <p:txBody>
          <a:bodyPr/>
          <a:lstStyle/>
          <a:p>
            <a:br>
              <a:rPr lang="en-US" dirty="0"/>
            </a:br>
            <a:r>
              <a:rPr lang="en-US" dirty="0"/>
              <a:t>     Who is the </a:t>
            </a:r>
            <a:r>
              <a:rPr lang="en-US" dirty="0" err="1"/>
              <a:t>Khalsa</a:t>
            </a:r>
            <a:r>
              <a:rPr lang="en-US" dirty="0"/>
              <a:t>?                                  </a:t>
            </a:r>
          </a:p>
        </p:txBody>
      </p:sp>
      <p:sp>
        <p:nvSpPr>
          <p:cNvPr id="3" name="Content Placeholder 2">
            <a:extLst>
              <a:ext uri="{FF2B5EF4-FFF2-40B4-BE49-F238E27FC236}">
                <a16:creationId xmlns:a16="http://schemas.microsoft.com/office/drawing/2014/main" id="{923D2357-55A4-E745-886A-6798E38F8AB7}"/>
              </a:ext>
            </a:extLst>
          </p:cNvPr>
          <p:cNvSpPr>
            <a:spLocks noGrp="1"/>
          </p:cNvSpPr>
          <p:nvPr>
            <p:ph idx="1"/>
          </p:nvPr>
        </p:nvSpPr>
        <p:spPr/>
        <p:txBody>
          <a:bodyPr/>
          <a:lstStyle/>
          <a:p>
            <a:pPr marL="0" indent="0">
              <a:buNone/>
            </a:pPr>
            <a:r>
              <a:rPr lang="en-CA" sz="3200" dirty="0"/>
              <a:t>Says Kabeer, those humble people become pure – </a:t>
            </a:r>
          </a:p>
          <a:p>
            <a:pPr marL="0" indent="0">
              <a:buNone/>
            </a:pPr>
            <a:r>
              <a:rPr lang="en-CA" sz="3200" dirty="0"/>
              <a:t>they become Khalsa – </a:t>
            </a:r>
          </a:p>
          <a:p>
            <a:pPr marL="0" indent="0">
              <a:buNone/>
            </a:pPr>
            <a:r>
              <a:rPr lang="en-CA" sz="3200" dirty="0"/>
              <a:t>who know the Lord's loving devotional worship.</a:t>
            </a:r>
            <a:endParaRPr lang="en-US" sz="3200" dirty="0"/>
          </a:p>
          <a:p>
            <a:pPr marL="0" indent="0">
              <a:buNone/>
            </a:pPr>
            <a:endParaRPr lang="en-US" dirty="0"/>
          </a:p>
          <a:p>
            <a:pPr marL="0" indent="0">
              <a:buNone/>
            </a:pPr>
            <a:endParaRPr lang="en-US" dirty="0"/>
          </a:p>
          <a:p>
            <a:pPr marL="0" indent="0">
              <a:buNone/>
            </a:pPr>
            <a:r>
              <a:rPr lang="en-US" dirty="0"/>
              <a:t>Ang 654</a:t>
            </a:r>
          </a:p>
        </p:txBody>
      </p:sp>
      <p:pic>
        <p:nvPicPr>
          <p:cNvPr id="6" name="Picture 5">
            <a:extLst>
              <a:ext uri="{FF2B5EF4-FFF2-40B4-BE49-F238E27FC236}">
                <a16:creationId xmlns:a16="http://schemas.microsoft.com/office/drawing/2014/main" id="{C22B3645-2908-EC49-9491-FE63A36F822F}"/>
              </a:ext>
            </a:extLst>
          </p:cNvPr>
          <p:cNvPicPr>
            <a:picLocks noChangeAspect="1"/>
          </p:cNvPicPr>
          <p:nvPr/>
        </p:nvPicPr>
        <p:blipFill>
          <a:blip r:embed="rId2"/>
          <a:stretch>
            <a:fillRect/>
          </a:stretch>
        </p:blipFill>
        <p:spPr>
          <a:xfrm>
            <a:off x="884408" y="983295"/>
            <a:ext cx="9205686" cy="804869"/>
          </a:xfrm>
          <a:prstGeom prst="rect">
            <a:avLst/>
          </a:prstGeom>
        </p:spPr>
      </p:pic>
      <p:pic>
        <p:nvPicPr>
          <p:cNvPr id="7" name="Content Placeholder 4">
            <a:extLst>
              <a:ext uri="{FF2B5EF4-FFF2-40B4-BE49-F238E27FC236}">
                <a16:creationId xmlns:a16="http://schemas.microsoft.com/office/drawing/2014/main" id="{D5D2003E-FEEF-B146-A2D7-67A48C64BCC5}"/>
              </a:ext>
            </a:extLst>
          </p:cNvPr>
          <p:cNvPicPr>
            <a:picLocks noChangeAspect="1"/>
          </p:cNvPicPr>
          <p:nvPr/>
        </p:nvPicPr>
        <p:blipFill>
          <a:blip r:embed="rId3"/>
          <a:stretch>
            <a:fillRect/>
          </a:stretch>
        </p:blipFill>
        <p:spPr>
          <a:xfrm>
            <a:off x="11030857" y="637439"/>
            <a:ext cx="870857" cy="1312516"/>
          </a:xfrm>
          <a:prstGeom prst="rect">
            <a:avLst/>
          </a:prstGeom>
        </p:spPr>
      </p:pic>
    </p:spTree>
    <p:extLst>
      <p:ext uri="{BB962C8B-B14F-4D97-AF65-F5344CB8AC3E}">
        <p14:creationId xmlns:p14="http://schemas.microsoft.com/office/powerpoint/2010/main" val="3977052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428B68-08E5-6B44-B959-FFB2A78300BC}"/>
              </a:ext>
            </a:extLst>
          </p:cNvPr>
          <p:cNvSpPr>
            <a:spLocks noGrp="1"/>
          </p:cNvSpPr>
          <p:nvPr>
            <p:ph type="title"/>
          </p:nvPr>
        </p:nvSpPr>
        <p:spPr/>
        <p:txBody>
          <a:bodyPr/>
          <a:lstStyle/>
          <a:p>
            <a:r>
              <a:rPr lang="en-CA" dirty="0"/>
              <a:t>                   THE ELOQUENT SILENCE</a:t>
            </a:r>
            <a:endParaRPr lang="en-US" dirty="0"/>
          </a:p>
        </p:txBody>
      </p:sp>
      <p:pic>
        <p:nvPicPr>
          <p:cNvPr id="5" name="Content Placeholder 4">
            <a:extLst>
              <a:ext uri="{FF2B5EF4-FFF2-40B4-BE49-F238E27FC236}">
                <a16:creationId xmlns:a16="http://schemas.microsoft.com/office/drawing/2014/main" id="{E14B464C-9050-A74E-A28B-B4BA768C40BD}"/>
              </a:ext>
            </a:extLst>
          </p:cNvPr>
          <p:cNvPicPr>
            <a:picLocks noGrp="1" noChangeAspect="1"/>
          </p:cNvPicPr>
          <p:nvPr>
            <p:ph sz="half" idx="1"/>
          </p:nvPr>
        </p:nvPicPr>
        <p:blipFill>
          <a:blip r:embed="rId2"/>
          <a:stretch>
            <a:fillRect/>
          </a:stretch>
        </p:blipFill>
        <p:spPr>
          <a:xfrm>
            <a:off x="10591686" y="690447"/>
            <a:ext cx="1422400" cy="1206500"/>
          </a:xfrm>
        </p:spPr>
      </p:pic>
      <p:sp>
        <p:nvSpPr>
          <p:cNvPr id="4" name="Content Placeholder 3">
            <a:extLst>
              <a:ext uri="{FF2B5EF4-FFF2-40B4-BE49-F238E27FC236}">
                <a16:creationId xmlns:a16="http://schemas.microsoft.com/office/drawing/2014/main" id="{86DF76BD-363C-8C48-8943-31D6A0F41D65}"/>
              </a:ext>
            </a:extLst>
          </p:cNvPr>
          <p:cNvSpPr>
            <a:spLocks noGrp="1"/>
          </p:cNvSpPr>
          <p:nvPr>
            <p:ph sz="half" idx="2"/>
          </p:nvPr>
        </p:nvSpPr>
        <p:spPr>
          <a:xfrm>
            <a:off x="0" y="1896948"/>
            <a:ext cx="12191999" cy="4961052"/>
          </a:xfrm>
        </p:spPr>
        <p:txBody>
          <a:bodyPr>
            <a:normAutofit fontScale="70000" lnSpcReduction="20000"/>
          </a:bodyPr>
          <a:lstStyle/>
          <a:p>
            <a:pPr marL="0" indent="0" algn="ctr">
              <a:buNone/>
            </a:pPr>
            <a:endParaRPr lang="en-CA" sz="3300" dirty="0"/>
          </a:p>
          <a:p>
            <a:pPr marL="0" indent="0" algn="ctr">
              <a:buNone/>
            </a:pPr>
            <a:r>
              <a:rPr lang="en-CA" sz="3300" dirty="0"/>
              <a:t>Be</a:t>
            </a:r>
            <a:r>
              <a:rPr lang="en-CA" sz="2900" dirty="0"/>
              <a:t> quiet and only live. </a:t>
            </a:r>
          </a:p>
          <a:p>
            <a:pPr marL="0" indent="0" algn="ctr">
              <a:buNone/>
            </a:pPr>
            <a:r>
              <a:rPr lang="en-CA" sz="2900" dirty="0"/>
              <a:t>The life of Naam itself is the greatest of all expressions.</a:t>
            </a:r>
          </a:p>
          <a:p>
            <a:pPr marL="0" indent="0" algn="ctr">
              <a:buNone/>
            </a:pPr>
            <a:endParaRPr lang="en-CA" sz="2900" dirty="0"/>
          </a:p>
          <a:p>
            <a:pPr marL="0" indent="0" algn="ctr">
              <a:buNone/>
            </a:pPr>
            <a:r>
              <a:rPr lang="en-CA" sz="4000" b="1" dirty="0"/>
              <a:t> Be! </a:t>
            </a:r>
          </a:p>
          <a:p>
            <a:pPr marL="0" indent="0" algn="ctr">
              <a:buNone/>
            </a:pPr>
            <a:endParaRPr lang="en-CA" sz="2900" dirty="0"/>
          </a:p>
          <a:p>
            <a:pPr marL="0" indent="0" algn="ctr">
              <a:buNone/>
            </a:pPr>
            <a:r>
              <a:rPr lang="en-CA" sz="2900" dirty="0"/>
              <a:t>Is being not the very essence of faith? </a:t>
            </a:r>
          </a:p>
          <a:p>
            <a:pPr marL="0" indent="0" algn="ctr">
              <a:buNone/>
            </a:pPr>
            <a:r>
              <a:rPr lang="en-CA" sz="2900" dirty="0"/>
              <a:t>There is the Bowman! </a:t>
            </a:r>
          </a:p>
          <a:p>
            <a:pPr marL="0" indent="0" algn="ctr">
              <a:buNone/>
            </a:pPr>
            <a:r>
              <a:rPr lang="en-CA" sz="2900" dirty="0"/>
              <a:t>Has the arrow pierced you?</a:t>
            </a:r>
          </a:p>
          <a:p>
            <a:pPr marL="0" indent="0" algn="ctr">
              <a:buNone/>
            </a:pPr>
            <a:r>
              <a:rPr lang="en-CA" sz="2900" dirty="0"/>
              <a:t>Do not ask any more, begin a new life! </a:t>
            </a:r>
          </a:p>
          <a:p>
            <a:pPr marL="0" indent="0" algn="ctr">
              <a:buNone/>
            </a:pPr>
            <a:r>
              <a:rPr lang="en-CA" sz="2900" dirty="0"/>
              <a:t>Enough, you are now his. </a:t>
            </a:r>
          </a:p>
          <a:p>
            <a:pPr marL="0" indent="0" algn="ctr">
              <a:buNone/>
            </a:pPr>
            <a:r>
              <a:rPr lang="en-CA" sz="2900" dirty="0"/>
              <a:t>He is yours. </a:t>
            </a:r>
          </a:p>
          <a:p>
            <a:pPr marL="0" indent="0" algn="ctr">
              <a:buNone/>
            </a:pPr>
            <a:endParaRPr lang="en-CA" sz="1800" i="1" dirty="0"/>
          </a:p>
          <a:p>
            <a:pPr marL="0" indent="0" algn="ctr">
              <a:buNone/>
            </a:pPr>
            <a:r>
              <a:rPr lang="en-CA" sz="1800" i="1" dirty="0"/>
              <a:t>Spirit of the Sikh</a:t>
            </a:r>
            <a:endParaRPr lang="en-US" sz="1800" i="1" dirty="0"/>
          </a:p>
        </p:txBody>
      </p:sp>
      <p:pic>
        <p:nvPicPr>
          <p:cNvPr id="6" name="Picture 5">
            <a:extLst>
              <a:ext uri="{FF2B5EF4-FFF2-40B4-BE49-F238E27FC236}">
                <a16:creationId xmlns:a16="http://schemas.microsoft.com/office/drawing/2014/main" id="{40619936-1A43-864D-B9D5-B6FA6B0A6072}"/>
              </a:ext>
            </a:extLst>
          </p:cNvPr>
          <p:cNvPicPr>
            <a:picLocks noChangeAspect="1"/>
          </p:cNvPicPr>
          <p:nvPr/>
        </p:nvPicPr>
        <p:blipFill>
          <a:blip r:embed="rId3"/>
          <a:stretch>
            <a:fillRect/>
          </a:stretch>
        </p:blipFill>
        <p:spPr>
          <a:xfrm>
            <a:off x="10061524" y="389467"/>
            <a:ext cx="2130475" cy="1760723"/>
          </a:xfrm>
          <a:prstGeom prst="rect">
            <a:avLst/>
          </a:prstGeom>
        </p:spPr>
      </p:pic>
    </p:spTree>
    <p:extLst>
      <p:ext uri="{BB962C8B-B14F-4D97-AF65-F5344CB8AC3E}">
        <p14:creationId xmlns:p14="http://schemas.microsoft.com/office/powerpoint/2010/main" val="136743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circle(in)">
                                      <p:cBhvr>
                                        <p:cTn id="10" dur="2000"/>
                                        <p:tgtEl>
                                          <p:spTgt spid="4">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circle(in)">
                                      <p:cBhvr>
                                        <p:cTn id="13" dur="200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circle(in)">
                                      <p:cBhvr>
                                        <p:cTn id="18" dur="2000"/>
                                        <p:tgtEl>
                                          <p:spTgt spid="4">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barn(inVertical)">
                                      <p:cBhvr>
                                        <p:cTn id="23" dur="500"/>
                                        <p:tgtEl>
                                          <p:spTgt spid="4">
                                            <p:txEl>
                                              <p:pRg st="6" end="6"/>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barn(inVertical)">
                                      <p:cBhvr>
                                        <p:cTn id="26" dur="500"/>
                                        <p:tgtEl>
                                          <p:spTgt spid="4">
                                            <p:txEl>
                                              <p:pRg st="7" end="7"/>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barn(inVertical)">
                                      <p:cBhvr>
                                        <p:cTn id="29" dur="500"/>
                                        <p:tgtEl>
                                          <p:spTgt spid="4">
                                            <p:txEl>
                                              <p:pRg st="8" end="8"/>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barn(inVertical)">
                                      <p:cBhvr>
                                        <p:cTn id="32" dur="500"/>
                                        <p:tgtEl>
                                          <p:spTgt spid="4">
                                            <p:txEl>
                                              <p:pRg st="9" end="9"/>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barn(inVertical)">
                                      <p:cBhvr>
                                        <p:cTn id="35" dur="500"/>
                                        <p:tgtEl>
                                          <p:spTgt spid="4">
                                            <p:txEl>
                                              <p:pRg st="10" end="1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4">
                                            <p:txEl>
                                              <p:pRg st="11" end="11"/>
                                            </p:txEl>
                                          </p:spTgt>
                                        </p:tgtEl>
                                        <p:attrNameLst>
                                          <p:attrName>style.visibility</p:attrName>
                                        </p:attrNameLst>
                                      </p:cBhvr>
                                      <p:to>
                                        <p:strVal val="visible"/>
                                      </p:to>
                                    </p:set>
                                    <p:animEffect transition="in" filter="barn(inVertical)">
                                      <p:cBhvr>
                                        <p:cTn id="38"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901E1E-F07E-0A43-BB17-A6537422C206}"/>
              </a:ext>
            </a:extLst>
          </p:cNvPr>
          <p:cNvSpPr>
            <a:spLocks noGrp="1"/>
          </p:cNvSpPr>
          <p:nvPr>
            <p:ph type="title"/>
          </p:nvPr>
        </p:nvSpPr>
        <p:spPr/>
        <p:txBody>
          <a:bodyPr/>
          <a:lstStyle/>
          <a:p>
            <a:r>
              <a:rPr lang="en-US" dirty="0"/>
              <a:t>Example of a </a:t>
            </a:r>
            <a:r>
              <a:rPr lang="en-US" dirty="0" err="1"/>
              <a:t>Khalsa</a:t>
            </a:r>
            <a:endParaRPr lang="en-US" dirty="0"/>
          </a:p>
        </p:txBody>
      </p:sp>
      <p:pic>
        <p:nvPicPr>
          <p:cNvPr id="7" name="Content Placeholder 6">
            <a:extLst>
              <a:ext uri="{FF2B5EF4-FFF2-40B4-BE49-F238E27FC236}">
                <a16:creationId xmlns:a16="http://schemas.microsoft.com/office/drawing/2014/main" id="{57E2C24B-F9E6-8741-B16A-D76AB3453921}"/>
              </a:ext>
            </a:extLst>
          </p:cNvPr>
          <p:cNvPicPr>
            <a:picLocks noGrp="1" noChangeAspect="1"/>
          </p:cNvPicPr>
          <p:nvPr>
            <p:ph sz="half" idx="2"/>
          </p:nvPr>
        </p:nvPicPr>
        <p:blipFill>
          <a:blip r:embed="rId2"/>
          <a:stretch>
            <a:fillRect/>
          </a:stretch>
        </p:blipFill>
        <p:spPr>
          <a:xfrm>
            <a:off x="9693833" y="595086"/>
            <a:ext cx="2498167" cy="1411436"/>
          </a:xfrm>
          <a:prstGeom prst="rect">
            <a:avLst/>
          </a:prstGeom>
        </p:spPr>
      </p:pic>
      <p:sp>
        <p:nvSpPr>
          <p:cNvPr id="9" name="Content Placeholder 8">
            <a:extLst>
              <a:ext uri="{FF2B5EF4-FFF2-40B4-BE49-F238E27FC236}">
                <a16:creationId xmlns:a16="http://schemas.microsoft.com/office/drawing/2014/main" id="{BC60CD1A-3875-0C48-9764-27AE4B59216F}"/>
              </a:ext>
            </a:extLst>
          </p:cNvPr>
          <p:cNvSpPr>
            <a:spLocks noGrp="1"/>
          </p:cNvSpPr>
          <p:nvPr>
            <p:ph sz="half" idx="1"/>
          </p:nvPr>
        </p:nvSpPr>
        <p:spPr>
          <a:xfrm>
            <a:off x="680320" y="2336873"/>
            <a:ext cx="11105280" cy="4209070"/>
          </a:xfrm>
        </p:spPr>
        <p:txBody>
          <a:bodyPr>
            <a:normAutofit/>
          </a:bodyPr>
          <a:lstStyle/>
          <a:p>
            <a:r>
              <a:rPr lang="en-CA" sz="1800" dirty="0"/>
              <a:t>Bhai </a:t>
            </a:r>
            <a:r>
              <a:rPr lang="en-CA" sz="1800" dirty="0" err="1"/>
              <a:t>Taru</a:t>
            </a:r>
            <a:r>
              <a:rPr lang="en-CA" sz="1800" dirty="0"/>
              <a:t> Singh’s tragic death is put before us in words of blood, but his inner life has yet to be told in its life-streams of the milk of devotion to the present day Sikhs, for he lived even more nobly than he died. </a:t>
            </a:r>
          </a:p>
          <a:p>
            <a:endParaRPr lang="en-CA" sz="1800" dirty="0"/>
          </a:p>
          <a:p>
            <a:r>
              <a:rPr lang="en-CA" sz="1800" dirty="0"/>
              <a:t>Immersed in the flowing Ganga of Naam, living in his village hut, tilling the soil and growing grain, unknown to the world outside, being a simple Sikh, yet a man of tremendous devotional power in the guise of a simple ploughman.</a:t>
            </a:r>
          </a:p>
          <a:p>
            <a:endParaRPr lang="en-CA" sz="1800" dirty="0"/>
          </a:p>
          <a:p>
            <a:r>
              <a:rPr lang="en-CA" sz="1800" dirty="0"/>
              <a:t>Bhai </a:t>
            </a:r>
            <a:r>
              <a:rPr lang="en-CA" sz="1800" dirty="0" err="1"/>
              <a:t>Taru</a:t>
            </a:r>
            <a:r>
              <a:rPr lang="en-CA" sz="1800" dirty="0"/>
              <a:t> Singh is forever the true type of the Khalsa, one devoted to the Name and one in many and many in one. </a:t>
            </a:r>
          </a:p>
          <a:p>
            <a:endParaRPr lang="en-CA" sz="1800" dirty="0"/>
          </a:p>
          <a:p>
            <a:r>
              <a:rPr lang="en-CA" sz="1800" dirty="0"/>
              <a:t>Such was the miracle of the presence of Guru Gobind Singh in the heart of the humble disciple. E- Mata Tar Kaur</a:t>
            </a:r>
            <a:endParaRPr lang="en-US" sz="1800" dirty="0"/>
          </a:p>
        </p:txBody>
      </p:sp>
    </p:spTree>
    <p:extLst>
      <p:ext uri="{BB962C8B-B14F-4D97-AF65-F5344CB8AC3E}">
        <p14:creationId xmlns:p14="http://schemas.microsoft.com/office/powerpoint/2010/main" val="31369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dissolv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checkerboard(across)">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checkerboard(across)">
                                      <p:cBhvr>
                                        <p:cTn id="2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F6412-78EC-1A4A-A9BA-625372DC4BC0}"/>
              </a:ext>
            </a:extLst>
          </p:cNvPr>
          <p:cNvSpPr>
            <a:spLocks noGrp="1"/>
          </p:cNvSpPr>
          <p:nvPr>
            <p:ph type="title"/>
          </p:nvPr>
        </p:nvSpPr>
        <p:spPr>
          <a:xfrm>
            <a:off x="190285" y="738713"/>
            <a:ext cx="9613861" cy="1080938"/>
          </a:xfrm>
        </p:spPr>
        <p:txBody>
          <a:bodyPr/>
          <a:lstStyle/>
          <a:p>
            <a:pPr algn="ctr"/>
            <a:r>
              <a:rPr lang="en-US" dirty="0"/>
              <a:t>Professor </a:t>
            </a:r>
            <a:r>
              <a:rPr lang="en-US" dirty="0" err="1"/>
              <a:t>Puran</a:t>
            </a:r>
            <a:r>
              <a:rPr lang="en-US" dirty="0"/>
              <a:t> Singh on the </a:t>
            </a:r>
            <a:r>
              <a:rPr lang="en-US" dirty="0" err="1"/>
              <a:t>Khalsa</a:t>
            </a:r>
            <a:r>
              <a:rPr lang="en-US" dirty="0"/>
              <a:t> </a:t>
            </a:r>
          </a:p>
        </p:txBody>
      </p:sp>
      <p:pic>
        <p:nvPicPr>
          <p:cNvPr id="5" name="Content Placeholder 4">
            <a:extLst>
              <a:ext uri="{FF2B5EF4-FFF2-40B4-BE49-F238E27FC236}">
                <a16:creationId xmlns:a16="http://schemas.microsoft.com/office/drawing/2014/main" id="{167E2381-4FB4-F24B-9750-AAC68E5CF934}"/>
              </a:ext>
            </a:extLst>
          </p:cNvPr>
          <p:cNvPicPr>
            <a:picLocks noGrp="1" noChangeAspect="1"/>
          </p:cNvPicPr>
          <p:nvPr>
            <p:ph idx="1"/>
          </p:nvPr>
        </p:nvPicPr>
        <p:blipFill>
          <a:blip r:embed="rId2"/>
          <a:stretch>
            <a:fillRect/>
          </a:stretch>
        </p:blipFill>
        <p:spPr>
          <a:xfrm>
            <a:off x="10566401" y="568235"/>
            <a:ext cx="951950" cy="1434736"/>
          </a:xfrm>
        </p:spPr>
      </p:pic>
      <p:sp>
        <p:nvSpPr>
          <p:cNvPr id="9" name="Rectangle 8">
            <a:extLst>
              <a:ext uri="{FF2B5EF4-FFF2-40B4-BE49-F238E27FC236}">
                <a16:creationId xmlns:a16="http://schemas.microsoft.com/office/drawing/2014/main" id="{7A6B62AC-A93F-6249-BD6A-6AD33C58FF9B}"/>
              </a:ext>
            </a:extLst>
          </p:cNvPr>
          <p:cNvSpPr/>
          <p:nvPr/>
        </p:nvSpPr>
        <p:spPr>
          <a:xfrm>
            <a:off x="798285" y="2155041"/>
            <a:ext cx="9005861" cy="4524315"/>
          </a:xfrm>
          <a:prstGeom prst="rect">
            <a:avLst/>
          </a:prstGeom>
        </p:spPr>
        <p:txBody>
          <a:bodyPr wrap="square">
            <a:spAutoFit/>
          </a:bodyPr>
          <a:lstStyle/>
          <a:p>
            <a:r>
              <a:rPr lang="en-CA" dirty="0"/>
              <a:t>Those whom Guru Gobind Singh praises in such glowing terms and for whom He melts away in supreme emotion on many occasions, they alone can compose the Sikh Sangat, the Khalsa.</a:t>
            </a:r>
          </a:p>
          <a:p>
            <a:endParaRPr lang="en-CA" dirty="0"/>
          </a:p>
          <a:p>
            <a:r>
              <a:rPr lang="en-CA" dirty="0"/>
              <a:t> It is the Assembly of “Guru Gobind </a:t>
            </a:r>
            <a:r>
              <a:rPr lang="en-CA" dirty="0" err="1"/>
              <a:t>Singhs</a:t>
            </a:r>
            <a:r>
              <a:rPr lang="en-CA" dirty="0"/>
              <a:t>” as all bodies of His Sikhs, the disciples, are only the vehicle of His spirit. </a:t>
            </a:r>
          </a:p>
          <a:p>
            <a:endParaRPr lang="en-CA" dirty="0"/>
          </a:p>
          <a:p>
            <a:r>
              <a:rPr lang="en-CA" dirty="0"/>
              <a:t>The majesty and spiritual splendour of this ideal group of “Guru Gobind </a:t>
            </a:r>
            <a:r>
              <a:rPr lang="en-CA" dirty="0" err="1"/>
              <a:t>Singhs</a:t>
            </a:r>
            <a:r>
              <a:rPr lang="en-CA" dirty="0"/>
              <a:t>”, which had been the dream of Guru Nanak, and which Guru Gobind Singh named “Khalsa” is but the root of the kingdom of Righteousness planted in the garden of Anandpur. </a:t>
            </a:r>
          </a:p>
          <a:p>
            <a:endParaRPr lang="en-CA" dirty="0"/>
          </a:p>
          <a:p>
            <a:r>
              <a:rPr lang="en-CA" dirty="0"/>
              <a:t>Angels and gods of Heaven walked in His shape in the wild forests of liberty. This was the Khalsa, the chosen, the Glorious, the myriad forms of the one Guru Gobind Singh!</a:t>
            </a:r>
          </a:p>
          <a:p>
            <a:endParaRPr lang="en-CA" dirty="0"/>
          </a:p>
          <a:p>
            <a:r>
              <a:rPr lang="en-CA" b="1" i="1" dirty="0"/>
              <a:t>Spirit of the Sikh </a:t>
            </a:r>
            <a:endParaRPr lang="en-US" b="1" i="1" dirty="0"/>
          </a:p>
        </p:txBody>
      </p:sp>
    </p:spTree>
    <p:extLst>
      <p:ext uri="{BB962C8B-B14F-4D97-AF65-F5344CB8AC3E}">
        <p14:creationId xmlns:p14="http://schemas.microsoft.com/office/powerpoint/2010/main" val="61221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9">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9">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p:tgtEl>
                                          <p:spTgt spid="9">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500"/>
                                        <p:tgtEl>
                                          <p:spTgt spid="9">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9">
                                            <p:txEl>
                                              <p:pRg st="6" end="6"/>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anim calcmode="lin" valueType="num">
                                      <p:cBhvr additive="base">
                                        <p:cTn id="29" dur="500"/>
                                        <p:tgtEl>
                                          <p:spTgt spid="9">
                                            <p:txEl>
                                              <p:pRg st="8" end="8"/>
                                            </p:txEl>
                                          </p:spTgt>
                                        </p:tgtEl>
                                        <p:attrNameLst>
                                          <p:attrName>ppt_y</p:attrName>
                                        </p:attrNameLst>
                                      </p:cBhvr>
                                      <p:tavLst>
                                        <p:tav tm="0">
                                          <p:val>
                                            <p:strVal val="#ppt_y+#ppt_h*1.125000"/>
                                          </p:val>
                                        </p:tav>
                                        <p:tav tm="100000">
                                          <p:val>
                                            <p:strVal val="#ppt_y"/>
                                          </p:val>
                                        </p:tav>
                                      </p:tavLst>
                                    </p:anim>
                                    <p:animEffect transition="in" filter="wipe(up)">
                                      <p:cBhvr>
                                        <p:cTn id="30"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C776-B32C-204B-B13B-983AA982564D}"/>
              </a:ext>
            </a:extLst>
          </p:cNvPr>
          <p:cNvSpPr>
            <a:spLocks noGrp="1"/>
          </p:cNvSpPr>
          <p:nvPr>
            <p:ph type="title"/>
          </p:nvPr>
        </p:nvSpPr>
        <p:spPr/>
        <p:txBody>
          <a:bodyPr>
            <a:normAutofit fontScale="90000"/>
          </a:bodyPr>
          <a:lstStyle/>
          <a:p>
            <a:pPr algn="ctr"/>
            <a:br>
              <a:rPr lang="en-CA" dirty="0"/>
            </a:br>
            <a:r>
              <a:rPr lang="en-CA" dirty="0"/>
              <a:t>Who created the Khalsa?</a:t>
            </a:r>
            <a:br>
              <a:rPr lang="en-CA" dirty="0"/>
            </a:br>
            <a:endParaRPr lang="en-US" dirty="0"/>
          </a:p>
        </p:txBody>
      </p:sp>
      <p:pic>
        <p:nvPicPr>
          <p:cNvPr id="4" name="Content Placeholder 3">
            <a:extLst>
              <a:ext uri="{FF2B5EF4-FFF2-40B4-BE49-F238E27FC236}">
                <a16:creationId xmlns:a16="http://schemas.microsoft.com/office/drawing/2014/main" id="{7B148CD8-8C8D-D64F-AD8A-E1B028B1239D}"/>
              </a:ext>
            </a:extLst>
          </p:cNvPr>
          <p:cNvPicPr>
            <a:picLocks noGrp="1" noChangeAspect="1"/>
          </p:cNvPicPr>
          <p:nvPr>
            <p:ph idx="1"/>
          </p:nvPr>
        </p:nvPicPr>
        <p:blipFill>
          <a:blip r:embed="rId2"/>
          <a:stretch>
            <a:fillRect/>
          </a:stretch>
        </p:blipFill>
        <p:spPr>
          <a:xfrm>
            <a:off x="2102652" y="2551763"/>
            <a:ext cx="7601000" cy="2494807"/>
          </a:xfrm>
          <a:prstGeom prst="rect">
            <a:avLst/>
          </a:prstGeom>
        </p:spPr>
      </p:pic>
      <p:sp>
        <p:nvSpPr>
          <p:cNvPr id="5" name="Rectangle 4">
            <a:extLst>
              <a:ext uri="{FF2B5EF4-FFF2-40B4-BE49-F238E27FC236}">
                <a16:creationId xmlns:a16="http://schemas.microsoft.com/office/drawing/2014/main" id="{294B43DB-7095-6F43-A320-217D06D1B097}"/>
              </a:ext>
            </a:extLst>
          </p:cNvPr>
          <p:cNvSpPr/>
          <p:nvPr/>
        </p:nvSpPr>
        <p:spPr>
          <a:xfrm>
            <a:off x="3031917" y="5764167"/>
            <a:ext cx="6096000" cy="707886"/>
          </a:xfrm>
          <a:prstGeom prst="rect">
            <a:avLst/>
          </a:prstGeom>
        </p:spPr>
        <p:txBody>
          <a:bodyPr>
            <a:spAutoFit/>
          </a:bodyPr>
          <a:lstStyle/>
          <a:p>
            <a:pPr algn="ctr"/>
            <a:r>
              <a:rPr lang="en-US" sz="2400" dirty="0" err="1"/>
              <a:t>Khalsa</a:t>
            </a:r>
            <a:r>
              <a:rPr lang="en-US" sz="2400" dirty="0"/>
              <a:t> was created by His Will</a:t>
            </a:r>
          </a:p>
          <a:p>
            <a:pPr algn="ctr"/>
            <a:r>
              <a:rPr lang="en-US" sz="1600" dirty="0"/>
              <a:t> p.291 AK</a:t>
            </a:r>
          </a:p>
        </p:txBody>
      </p:sp>
      <p:pic>
        <p:nvPicPr>
          <p:cNvPr id="6" name="Content Placeholder 4">
            <a:extLst>
              <a:ext uri="{FF2B5EF4-FFF2-40B4-BE49-F238E27FC236}">
                <a16:creationId xmlns:a16="http://schemas.microsoft.com/office/drawing/2014/main" id="{BB6A4323-3F70-2E44-8797-56E9E8C3664D}"/>
              </a:ext>
            </a:extLst>
          </p:cNvPr>
          <p:cNvPicPr>
            <a:picLocks noChangeAspect="1"/>
          </p:cNvPicPr>
          <p:nvPr/>
        </p:nvPicPr>
        <p:blipFill>
          <a:blip r:embed="rId3"/>
          <a:stretch>
            <a:fillRect/>
          </a:stretch>
        </p:blipFill>
        <p:spPr>
          <a:xfrm>
            <a:off x="10507272" y="551543"/>
            <a:ext cx="1684727" cy="1538514"/>
          </a:xfrm>
          <a:prstGeom prst="rect">
            <a:avLst/>
          </a:prstGeom>
        </p:spPr>
      </p:pic>
    </p:spTree>
    <p:extLst>
      <p:ext uri="{BB962C8B-B14F-4D97-AF65-F5344CB8AC3E}">
        <p14:creationId xmlns:p14="http://schemas.microsoft.com/office/powerpoint/2010/main" val="334439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35C16D-57B2-B740-AF2F-4D90A1860E36}"/>
              </a:ext>
            </a:extLst>
          </p:cNvPr>
          <p:cNvSpPr>
            <a:spLocks noGrp="1"/>
          </p:cNvSpPr>
          <p:nvPr>
            <p:ph type="title"/>
          </p:nvPr>
        </p:nvSpPr>
        <p:spPr/>
        <p:txBody>
          <a:bodyPr/>
          <a:lstStyle/>
          <a:p>
            <a:pPr algn="ctr"/>
            <a:r>
              <a:rPr lang="en-US" i="1" dirty="0" err="1"/>
              <a:t>Khalsa</a:t>
            </a:r>
            <a:r>
              <a:rPr lang="en-US" i="1" dirty="0"/>
              <a:t> Akal </a:t>
            </a:r>
            <a:r>
              <a:rPr lang="en-US" i="1" dirty="0" err="1"/>
              <a:t>Purakh</a:t>
            </a:r>
            <a:r>
              <a:rPr lang="en-US" i="1" dirty="0"/>
              <a:t> </a:t>
            </a:r>
            <a:r>
              <a:rPr lang="en-US" i="1" dirty="0" err="1"/>
              <a:t>Kee</a:t>
            </a:r>
            <a:r>
              <a:rPr lang="en-US" i="1" dirty="0"/>
              <a:t> </a:t>
            </a:r>
            <a:r>
              <a:rPr lang="en-US" i="1" dirty="0" err="1"/>
              <a:t>Fauj</a:t>
            </a:r>
            <a:endParaRPr lang="en-US" i="1" dirty="0"/>
          </a:p>
        </p:txBody>
      </p:sp>
      <p:pic>
        <p:nvPicPr>
          <p:cNvPr id="5" name="Content Placeholder 4">
            <a:extLst>
              <a:ext uri="{FF2B5EF4-FFF2-40B4-BE49-F238E27FC236}">
                <a16:creationId xmlns:a16="http://schemas.microsoft.com/office/drawing/2014/main" id="{E14B464C-9050-A74E-A28B-B4BA768C40BD}"/>
              </a:ext>
            </a:extLst>
          </p:cNvPr>
          <p:cNvPicPr>
            <a:picLocks noGrp="1" noChangeAspect="1"/>
          </p:cNvPicPr>
          <p:nvPr>
            <p:ph idx="1"/>
          </p:nvPr>
        </p:nvPicPr>
        <p:blipFill>
          <a:blip r:embed="rId3"/>
          <a:stretch>
            <a:fillRect/>
          </a:stretch>
        </p:blipFill>
        <p:spPr>
          <a:xfrm>
            <a:off x="10582502" y="588846"/>
            <a:ext cx="1609498" cy="1472183"/>
          </a:xfrm>
        </p:spPr>
      </p:pic>
      <p:sp>
        <p:nvSpPr>
          <p:cNvPr id="10" name="Rectangle 9">
            <a:extLst>
              <a:ext uri="{FF2B5EF4-FFF2-40B4-BE49-F238E27FC236}">
                <a16:creationId xmlns:a16="http://schemas.microsoft.com/office/drawing/2014/main" id="{E7CFE234-2304-B943-9E96-FA986CC4E690}"/>
              </a:ext>
            </a:extLst>
          </p:cNvPr>
          <p:cNvSpPr/>
          <p:nvPr/>
        </p:nvSpPr>
        <p:spPr>
          <a:xfrm>
            <a:off x="177384" y="2467429"/>
            <a:ext cx="11209867" cy="3416320"/>
          </a:xfrm>
          <a:prstGeom prst="rect">
            <a:avLst/>
          </a:prstGeom>
        </p:spPr>
        <p:txBody>
          <a:bodyPr wrap="square">
            <a:spAutoFit/>
          </a:bodyPr>
          <a:lstStyle/>
          <a:p>
            <a:pPr marL="285750" indent="-285750">
              <a:buFont typeface="Arial" panose="020B0604020202020204" pitchFamily="34" charset="0"/>
              <a:buChar char="•"/>
            </a:pPr>
            <a:r>
              <a:rPr lang="en-CA" sz="2400" dirty="0"/>
              <a:t>The Khalsa was created out of the will and happiness of that immortal being.</a:t>
            </a:r>
          </a:p>
          <a:p>
            <a:pPr marL="285750" indent="-285750">
              <a:buFont typeface="Arial" panose="020B0604020202020204" pitchFamily="34" charset="0"/>
              <a:buChar char="•"/>
            </a:pPr>
            <a:endParaRPr lang="en-CA" sz="2400" dirty="0"/>
          </a:p>
          <a:p>
            <a:pPr marL="342900" indent="-342900">
              <a:buFont typeface="Arial" panose="020B0604020202020204" pitchFamily="34" charset="0"/>
              <a:buChar char="•"/>
            </a:pPr>
            <a:r>
              <a:rPr lang="en-CA" sz="2400" dirty="0">
                <a:latin typeface="Roboto"/>
              </a:rPr>
              <a:t>T</a:t>
            </a:r>
            <a:r>
              <a:rPr lang="en-CA" sz="2400" b="0" i="0" dirty="0">
                <a:effectLst/>
                <a:latin typeface="Roboto"/>
              </a:rPr>
              <a:t>he Divine </a:t>
            </a:r>
            <a:r>
              <a:rPr lang="en-CA" sz="2400" dirty="0">
                <a:latin typeface="Roboto"/>
              </a:rPr>
              <a:t>O</a:t>
            </a:r>
            <a:r>
              <a:rPr lang="en-CA" sz="2400" b="0" i="0" dirty="0">
                <a:effectLst/>
                <a:latin typeface="Roboto"/>
              </a:rPr>
              <a:t>neness was/is the Creator of the Khalsa. </a:t>
            </a:r>
          </a:p>
          <a:p>
            <a:pPr marL="342900" indent="-342900">
              <a:buFont typeface="Arial" panose="020B0604020202020204" pitchFamily="34" charset="0"/>
              <a:buChar char="•"/>
            </a:pPr>
            <a:endParaRPr lang="en-CA" sz="2400" dirty="0">
              <a:latin typeface="Roboto"/>
            </a:endParaRPr>
          </a:p>
          <a:p>
            <a:pPr marL="342900" indent="-342900">
              <a:buFont typeface="Arial" panose="020B0604020202020204" pitchFamily="34" charset="0"/>
              <a:buChar char="•"/>
            </a:pPr>
            <a:r>
              <a:rPr lang="en-CA" sz="2400" dirty="0">
                <a:latin typeface="Roboto"/>
              </a:rPr>
              <a:t>G</a:t>
            </a:r>
            <a:r>
              <a:rPr lang="en-CA" sz="2400" b="0" i="0" dirty="0">
                <a:effectLst/>
                <a:latin typeface="Roboto"/>
              </a:rPr>
              <a:t>uru </a:t>
            </a:r>
            <a:r>
              <a:rPr lang="en-CA" sz="2400" dirty="0">
                <a:latin typeface="Roboto"/>
              </a:rPr>
              <a:t>N</a:t>
            </a:r>
            <a:r>
              <a:rPr lang="en-CA" sz="2400" b="0" i="0" dirty="0">
                <a:effectLst/>
                <a:latin typeface="Roboto"/>
              </a:rPr>
              <a:t>anak dev ji initiated the process of training </a:t>
            </a:r>
            <a:r>
              <a:rPr lang="en-CA" sz="2400" b="0" i="1" dirty="0">
                <a:effectLst/>
                <a:latin typeface="Roboto"/>
              </a:rPr>
              <a:t>us how to be a Khalsa .</a:t>
            </a:r>
          </a:p>
          <a:p>
            <a:pPr marL="342900" indent="-342900">
              <a:buFont typeface="Arial" panose="020B0604020202020204" pitchFamily="34" charset="0"/>
              <a:buChar char="•"/>
            </a:pPr>
            <a:r>
              <a:rPr lang="en-CA" sz="2400" b="0" i="0" dirty="0">
                <a:effectLst/>
                <a:latin typeface="Roboto"/>
              </a:rPr>
              <a:t>Guru Gobind Singh ji finalized and </a:t>
            </a:r>
            <a:r>
              <a:rPr lang="en-CA" sz="2400" b="0" i="1" dirty="0">
                <a:effectLst/>
                <a:latin typeface="Roboto"/>
              </a:rPr>
              <a:t>formalized the Khalsa </a:t>
            </a:r>
          </a:p>
          <a:p>
            <a:r>
              <a:rPr lang="en-CA" sz="2400" i="1" dirty="0">
                <a:latin typeface="Roboto"/>
              </a:rPr>
              <a:t>    </a:t>
            </a:r>
            <a:r>
              <a:rPr lang="en-CA" sz="2400" b="0" i="1" dirty="0">
                <a:effectLst/>
                <a:latin typeface="Roboto"/>
              </a:rPr>
              <a:t>(the mentality of the Khalsa).</a:t>
            </a:r>
          </a:p>
          <a:p>
            <a:pPr marL="285750" indent="-285750">
              <a:buFont typeface="Arial" panose="020B0604020202020204" pitchFamily="34" charset="0"/>
              <a:buChar char="•"/>
            </a:pPr>
            <a:endParaRPr lang="en-CA" sz="2400" b="0" i="0" dirty="0">
              <a:effectLst/>
              <a:latin typeface="Roboto"/>
            </a:endParaRPr>
          </a:p>
          <a:p>
            <a:pPr marL="285750" indent="-285750">
              <a:buFont typeface="Arial" panose="020B0604020202020204" pitchFamily="34" charset="0"/>
              <a:buChar char="•"/>
            </a:pPr>
            <a:r>
              <a:rPr lang="en-CA" sz="2400" dirty="0">
                <a:latin typeface="Roboto"/>
              </a:rPr>
              <a:t>W</a:t>
            </a:r>
            <a:r>
              <a:rPr lang="en-CA" sz="2400" b="0" i="0" dirty="0">
                <a:effectLst/>
                <a:latin typeface="Roboto"/>
              </a:rPr>
              <a:t>hat was the reason for Guru Saab </a:t>
            </a:r>
            <a:r>
              <a:rPr lang="en-CA" sz="2400" dirty="0">
                <a:latin typeface="Roboto"/>
              </a:rPr>
              <a:t>to </a:t>
            </a:r>
            <a:r>
              <a:rPr lang="en-CA" sz="2400" b="0" i="0" dirty="0">
                <a:effectLst/>
                <a:latin typeface="Roboto"/>
              </a:rPr>
              <a:t>create such a strong army? </a:t>
            </a:r>
          </a:p>
        </p:txBody>
      </p:sp>
    </p:spTree>
    <p:extLst>
      <p:ext uri="{BB962C8B-B14F-4D97-AF65-F5344CB8AC3E}">
        <p14:creationId xmlns:p14="http://schemas.microsoft.com/office/powerpoint/2010/main" val="140647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0">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p:tgtEl>
                                          <p:spTgt spid="10">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0">
                                            <p:txEl>
                                              <p:pRg st="4" end="4"/>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anim calcmode="lin" valueType="num">
                                      <p:cBhvr additive="base">
                                        <p:cTn id="23" dur="500"/>
                                        <p:tgtEl>
                                          <p:spTgt spid="10">
                                            <p:txEl>
                                              <p:pRg st="5" end="5"/>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0">
                                            <p:txEl>
                                              <p:pRg st="5" end="5"/>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 calcmode="lin" valueType="num">
                                      <p:cBhvr additive="base">
                                        <p:cTn id="27" dur="500"/>
                                        <p:tgtEl>
                                          <p:spTgt spid="10">
                                            <p:txEl>
                                              <p:pRg st="6" end="6"/>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0">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10">
                                            <p:txEl>
                                              <p:pRg st="8" end="8"/>
                                            </p:txEl>
                                          </p:spTgt>
                                        </p:tgtEl>
                                        <p:attrNameLst>
                                          <p:attrName>style.visibility</p:attrName>
                                        </p:attrNameLst>
                                      </p:cBhvr>
                                      <p:to>
                                        <p:strVal val="visible"/>
                                      </p:to>
                                    </p:set>
                                    <p:anim calcmode="lin" valueType="num">
                                      <p:cBhvr additive="base">
                                        <p:cTn id="33" dur="500"/>
                                        <p:tgtEl>
                                          <p:spTgt spid="10">
                                            <p:txEl>
                                              <p:pRg st="8" end="8"/>
                                            </p:txEl>
                                          </p:spTgt>
                                        </p:tgtEl>
                                        <p:attrNameLst>
                                          <p:attrName>ppt_y</p:attrName>
                                        </p:attrNameLst>
                                      </p:cBhvr>
                                      <p:tavLst>
                                        <p:tav tm="0">
                                          <p:val>
                                            <p:strVal val="#ppt_y+#ppt_h*1.125000"/>
                                          </p:val>
                                        </p:tav>
                                        <p:tav tm="100000">
                                          <p:val>
                                            <p:strVal val="#ppt_y"/>
                                          </p:val>
                                        </p:tav>
                                      </p:tavLst>
                                    </p:anim>
                                    <p:animEffect transition="in" filter="wipe(up)">
                                      <p:cBhvr>
                                        <p:cTn id="34"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93C379-B196-9840-B440-9D19C7CAE0DE}"/>
              </a:ext>
            </a:extLst>
          </p:cNvPr>
          <p:cNvSpPr>
            <a:spLocks noGrp="1"/>
          </p:cNvSpPr>
          <p:nvPr>
            <p:ph type="title"/>
          </p:nvPr>
        </p:nvSpPr>
        <p:spPr>
          <a:xfrm>
            <a:off x="232229" y="753228"/>
            <a:ext cx="10061953" cy="1080938"/>
          </a:xfrm>
        </p:spPr>
        <p:txBody>
          <a:bodyPr/>
          <a:lstStyle/>
          <a:p>
            <a:pPr algn="ctr"/>
            <a:r>
              <a:rPr lang="en-CA" dirty="0">
                <a:latin typeface="Roboto"/>
              </a:rPr>
              <a:t>Why take </a:t>
            </a:r>
            <a:r>
              <a:rPr lang="en-CA" i="1" dirty="0" err="1">
                <a:latin typeface="Roboto"/>
              </a:rPr>
              <a:t>Khandey</a:t>
            </a:r>
            <a:r>
              <a:rPr lang="en-CA" i="1" dirty="0">
                <a:latin typeface="Roboto"/>
              </a:rPr>
              <a:t> dee </a:t>
            </a:r>
            <a:r>
              <a:rPr lang="en-CA" i="1" dirty="0" err="1">
                <a:latin typeface="Roboto"/>
              </a:rPr>
              <a:t>Pahl</a:t>
            </a:r>
            <a:r>
              <a:rPr lang="en-CA" i="1" dirty="0">
                <a:latin typeface="Roboto"/>
              </a:rPr>
              <a:t>?</a:t>
            </a:r>
            <a:endParaRPr lang="en-US" i="1" dirty="0"/>
          </a:p>
        </p:txBody>
      </p:sp>
      <p:sp>
        <p:nvSpPr>
          <p:cNvPr id="7" name="Rectangle 6">
            <a:extLst>
              <a:ext uri="{FF2B5EF4-FFF2-40B4-BE49-F238E27FC236}">
                <a16:creationId xmlns:a16="http://schemas.microsoft.com/office/drawing/2014/main" id="{F1D3E0FA-E1CE-CB43-85EF-245CEEC4E111}"/>
              </a:ext>
            </a:extLst>
          </p:cNvPr>
          <p:cNvSpPr/>
          <p:nvPr/>
        </p:nvSpPr>
        <p:spPr>
          <a:xfrm>
            <a:off x="232229" y="2035966"/>
            <a:ext cx="11613016" cy="369332"/>
          </a:xfrm>
          <a:prstGeom prst="rect">
            <a:avLst/>
          </a:prstGeom>
        </p:spPr>
        <p:txBody>
          <a:bodyPr wrap="square">
            <a:spAutoFit/>
          </a:bodyPr>
          <a:lstStyle/>
          <a:p>
            <a:endParaRPr lang="en-CA" dirty="0">
              <a:solidFill>
                <a:srgbClr val="000000"/>
              </a:solidFill>
              <a:latin typeface="Roboto"/>
            </a:endParaRPr>
          </a:p>
        </p:txBody>
      </p:sp>
      <p:pic>
        <p:nvPicPr>
          <p:cNvPr id="10" name="Picture 9">
            <a:extLst>
              <a:ext uri="{FF2B5EF4-FFF2-40B4-BE49-F238E27FC236}">
                <a16:creationId xmlns:a16="http://schemas.microsoft.com/office/drawing/2014/main" id="{8CBF3B80-232E-7348-A38A-113BD37A9977}"/>
              </a:ext>
            </a:extLst>
          </p:cNvPr>
          <p:cNvPicPr>
            <a:picLocks noChangeAspect="1"/>
          </p:cNvPicPr>
          <p:nvPr/>
        </p:nvPicPr>
        <p:blipFill>
          <a:blip r:embed="rId3"/>
          <a:stretch>
            <a:fillRect/>
          </a:stretch>
        </p:blipFill>
        <p:spPr>
          <a:xfrm>
            <a:off x="1784239" y="3958498"/>
            <a:ext cx="2569029" cy="916287"/>
          </a:xfrm>
          <a:prstGeom prst="rect">
            <a:avLst/>
          </a:prstGeom>
        </p:spPr>
      </p:pic>
      <p:pic>
        <p:nvPicPr>
          <p:cNvPr id="12" name="Picture 11">
            <a:extLst>
              <a:ext uri="{FF2B5EF4-FFF2-40B4-BE49-F238E27FC236}">
                <a16:creationId xmlns:a16="http://schemas.microsoft.com/office/drawing/2014/main" id="{FAC8FDEE-B115-6D49-97A2-F60508F2A784}"/>
              </a:ext>
            </a:extLst>
          </p:cNvPr>
          <p:cNvPicPr>
            <a:picLocks noChangeAspect="1"/>
          </p:cNvPicPr>
          <p:nvPr/>
        </p:nvPicPr>
        <p:blipFill>
          <a:blip r:embed="rId4"/>
          <a:stretch>
            <a:fillRect/>
          </a:stretch>
        </p:blipFill>
        <p:spPr>
          <a:xfrm>
            <a:off x="6345545" y="3963050"/>
            <a:ext cx="2640385" cy="911735"/>
          </a:xfrm>
          <a:prstGeom prst="rect">
            <a:avLst/>
          </a:prstGeom>
        </p:spPr>
      </p:pic>
      <p:sp>
        <p:nvSpPr>
          <p:cNvPr id="14" name="Content Placeholder 13">
            <a:extLst>
              <a:ext uri="{FF2B5EF4-FFF2-40B4-BE49-F238E27FC236}">
                <a16:creationId xmlns:a16="http://schemas.microsoft.com/office/drawing/2014/main" id="{724111AC-8809-3943-8B59-969FC1716762}"/>
              </a:ext>
            </a:extLst>
          </p:cNvPr>
          <p:cNvSpPr>
            <a:spLocks noGrp="1"/>
          </p:cNvSpPr>
          <p:nvPr>
            <p:ph idx="1"/>
          </p:nvPr>
        </p:nvSpPr>
        <p:spPr>
          <a:xfrm>
            <a:off x="322868" y="2035966"/>
            <a:ext cx="11800114" cy="4822034"/>
          </a:xfrm>
        </p:spPr>
        <p:txBody>
          <a:bodyPr>
            <a:normAutofit fontScale="92500" lnSpcReduction="10000"/>
          </a:bodyPr>
          <a:lstStyle/>
          <a:p>
            <a:endParaRPr lang="en-CA" dirty="0">
              <a:latin typeface="Roboto"/>
            </a:endParaRPr>
          </a:p>
          <a:p>
            <a:r>
              <a:rPr lang="en-CA" dirty="0"/>
              <a:t>The Amrit ceremony portrays  deep symbolism begins with </a:t>
            </a:r>
            <a:r>
              <a:rPr lang="en-CA" i="1" dirty="0" err="1"/>
              <a:t>Sarab</a:t>
            </a:r>
            <a:r>
              <a:rPr lang="en-CA" i="1" dirty="0"/>
              <a:t> </a:t>
            </a:r>
            <a:r>
              <a:rPr lang="en-CA" i="1" dirty="0" err="1"/>
              <a:t>Loh</a:t>
            </a:r>
            <a:r>
              <a:rPr lang="en-CA" i="1" dirty="0"/>
              <a:t> </a:t>
            </a:r>
            <a:r>
              <a:rPr lang="en-CA" i="1" dirty="0" err="1"/>
              <a:t>batta</a:t>
            </a:r>
            <a:r>
              <a:rPr lang="en-CA" i="1" dirty="0"/>
              <a:t>  (iron bowl)</a:t>
            </a:r>
          </a:p>
          <a:p>
            <a:endParaRPr lang="en-CA" dirty="0">
              <a:latin typeface="Roboto"/>
            </a:endParaRPr>
          </a:p>
          <a:p>
            <a:r>
              <a:rPr lang="en-CA" dirty="0">
                <a:latin typeface="+mj-lt"/>
              </a:rPr>
              <a:t>The words </a:t>
            </a:r>
            <a:r>
              <a:rPr lang="en-CA" i="1" dirty="0" err="1">
                <a:latin typeface="+mj-lt"/>
              </a:rPr>
              <a:t>Sarab</a:t>
            </a:r>
            <a:r>
              <a:rPr lang="en-CA" i="1" dirty="0">
                <a:latin typeface="+mj-lt"/>
              </a:rPr>
              <a:t> </a:t>
            </a:r>
            <a:r>
              <a:rPr lang="en-CA" i="1" dirty="0" err="1">
                <a:latin typeface="+mj-lt"/>
              </a:rPr>
              <a:t>Loh</a:t>
            </a:r>
            <a:r>
              <a:rPr lang="en-CA" i="1" dirty="0">
                <a:latin typeface="+mj-lt"/>
              </a:rPr>
              <a:t> </a:t>
            </a:r>
            <a:r>
              <a:rPr lang="en-CA" dirty="0">
                <a:latin typeface="+mj-lt"/>
              </a:rPr>
              <a:t>means Akal </a:t>
            </a:r>
            <a:r>
              <a:rPr lang="en-CA" dirty="0" err="1">
                <a:latin typeface="+mj-lt"/>
              </a:rPr>
              <a:t>Purakh</a:t>
            </a:r>
            <a:r>
              <a:rPr lang="en-CA" dirty="0">
                <a:latin typeface="+mj-lt"/>
              </a:rPr>
              <a:t> . In </a:t>
            </a:r>
            <a:r>
              <a:rPr lang="en-CA" dirty="0" err="1">
                <a:latin typeface="+mj-lt"/>
              </a:rPr>
              <a:t>Dasam</a:t>
            </a:r>
            <a:r>
              <a:rPr lang="en-CA" dirty="0">
                <a:latin typeface="+mj-lt"/>
              </a:rPr>
              <a:t> </a:t>
            </a:r>
            <a:r>
              <a:rPr lang="en-CA" dirty="0" err="1">
                <a:latin typeface="+mj-lt"/>
              </a:rPr>
              <a:t>Granth</a:t>
            </a:r>
            <a:r>
              <a:rPr lang="en-CA" dirty="0">
                <a:latin typeface="+mj-lt"/>
              </a:rPr>
              <a:t> (Akal </a:t>
            </a:r>
            <a:r>
              <a:rPr lang="en-CA" dirty="0" err="1">
                <a:latin typeface="+mj-lt"/>
              </a:rPr>
              <a:t>Ustat</a:t>
            </a:r>
            <a:r>
              <a:rPr lang="en-CA" dirty="0">
                <a:latin typeface="+mj-lt"/>
              </a:rPr>
              <a:t>)  Guru ji calls for :</a:t>
            </a:r>
          </a:p>
          <a:p>
            <a:endParaRPr lang="en-CA" dirty="0">
              <a:latin typeface="+mj-lt"/>
            </a:endParaRPr>
          </a:p>
          <a:p>
            <a:pPr marL="0" indent="0">
              <a:buNone/>
            </a:pPr>
            <a:r>
              <a:rPr lang="en-CA" dirty="0">
                <a:latin typeface="Roboto"/>
              </a:rPr>
              <a:t>		</a:t>
            </a:r>
          </a:p>
          <a:p>
            <a:pPr marL="0" indent="0">
              <a:buNone/>
            </a:pPr>
            <a:r>
              <a:rPr lang="en-CA" dirty="0">
                <a:latin typeface="Roboto"/>
              </a:rPr>
              <a:t>    </a:t>
            </a:r>
          </a:p>
          <a:p>
            <a:endParaRPr lang="en-CA" dirty="0">
              <a:latin typeface="Roboto"/>
            </a:endParaRPr>
          </a:p>
          <a:p>
            <a:endParaRPr lang="en-CA" dirty="0">
              <a:latin typeface="Roboto"/>
            </a:endParaRPr>
          </a:p>
          <a:p>
            <a:pPr marL="0" indent="0">
              <a:buNone/>
            </a:pPr>
            <a:r>
              <a:rPr lang="en-CA" dirty="0">
                <a:latin typeface="Roboto"/>
              </a:rPr>
              <a:t>    The All pervading God is My Protector 	 The All- Steel Lord is my protector</a:t>
            </a:r>
          </a:p>
          <a:p>
            <a:endParaRPr lang="en-CA" dirty="0">
              <a:latin typeface="Roboto"/>
            </a:endParaRPr>
          </a:p>
          <a:p>
            <a:r>
              <a:rPr lang="en-CA" i="1" dirty="0" err="1">
                <a:latin typeface="Roboto"/>
              </a:rPr>
              <a:t>Sarab</a:t>
            </a:r>
            <a:r>
              <a:rPr lang="en-CA" dirty="0">
                <a:latin typeface="Roboto"/>
              </a:rPr>
              <a:t> means All pervading - </a:t>
            </a:r>
            <a:r>
              <a:rPr lang="en-CA" i="1" dirty="0">
                <a:latin typeface="Roboto"/>
              </a:rPr>
              <a:t> </a:t>
            </a:r>
            <a:r>
              <a:rPr lang="en-CA" i="1" dirty="0" err="1">
                <a:latin typeface="Roboto"/>
              </a:rPr>
              <a:t>Loh</a:t>
            </a:r>
            <a:r>
              <a:rPr lang="en-CA" i="1" dirty="0">
                <a:latin typeface="Roboto"/>
              </a:rPr>
              <a:t> </a:t>
            </a:r>
            <a:r>
              <a:rPr lang="en-CA" dirty="0">
                <a:latin typeface="Roboto"/>
              </a:rPr>
              <a:t>means light - Amrit is created in a vessel of Divine Light</a:t>
            </a:r>
          </a:p>
          <a:p>
            <a:endParaRPr lang="en-US" dirty="0"/>
          </a:p>
        </p:txBody>
      </p:sp>
      <p:pic>
        <p:nvPicPr>
          <p:cNvPr id="15" name="Picture 14">
            <a:extLst>
              <a:ext uri="{FF2B5EF4-FFF2-40B4-BE49-F238E27FC236}">
                <a16:creationId xmlns:a16="http://schemas.microsoft.com/office/drawing/2014/main" id="{BD80F9A8-C796-8B4C-B320-F112FA164376}"/>
              </a:ext>
            </a:extLst>
          </p:cNvPr>
          <p:cNvPicPr>
            <a:picLocks noChangeAspect="1"/>
          </p:cNvPicPr>
          <p:nvPr/>
        </p:nvPicPr>
        <p:blipFill rotWithShape="1">
          <a:blip r:embed="rId5"/>
          <a:srcRect l="25396" t="23281" r="19247" b="27195"/>
          <a:stretch/>
        </p:blipFill>
        <p:spPr>
          <a:xfrm>
            <a:off x="10481280" y="576298"/>
            <a:ext cx="1710720" cy="1434798"/>
          </a:xfrm>
          <a:prstGeom prst="rect">
            <a:avLst/>
          </a:prstGeom>
        </p:spPr>
      </p:pic>
    </p:spTree>
    <p:extLst>
      <p:ext uri="{BB962C8B-B14F-4D97-AF65-F5344CB8AC3E}">
        <p14:creationId xmlns:p14="http://schemas.microsoft.com/office/powerpoint/2010/main" val="232644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p:tgtEl>
                                          <p:spTgt spid="14">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14">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anim calcmode="lin" valueType="num">
                                      <p:cBhvr additive="base">
                                        <p:cTn id="13" dur="500"/>
                                        <p:tgtEl>
                                          <p:spTgt spid="14">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4">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4">
                                            <p:txEl>
                                              <p:pRg st="9" end="9"/>
                                            </p:txEl>
                                          </p:spTgt>
                                        </p:tgtEl>
                                        <p:attrNameLst>
                                          <p:attrName>style.visibility</p:attrName>
                                        </p:attrNameLst>
                                      </p:cBhvr>
                                      <p:to>
                                        <p:strVal val="visible"/>
                                      </p:to>
                                    </p:set>
                                    <p:anim calcmode="lin" valueType="num">
                                      <p:cBhvr additive="base">
                                        <p:cTn id="29" dur="500"/>
                                        <p:tgtEl>
                                          <p:spTgt spid="14">
                                            <p:txEl>
                                              <p:pRg st="9" end="9"/>
                                            </p:txEl>
                                          </p:spTgt>
                                        </p:tgtEl>
                                        <p:attrNameLst>
                                          <p:attrName>ppt_y</p:attrName>
                                        </p:attrNameLst>
                                      </p:cBhvr>
                                      <p:tavLst>
                                        <p:tav tm="0">
                                          <p:val>
                                            <p:strVal val="#ppt_y+#ppt_h*1.125000"/>
                                          </p:val>
                                        </p:tav>
                                        <p:tav tm="100000">
                                          <p:val>
                                            <p:strVal val="#ppt_y"/>
                                          </p:val>
                                        </p:tav>
                                      </p:tavLst>
                                    </p:anim>
                                    <p:animEffect transition="in" filter="wipe(up)">
                                      <p:cBhvr>
                                        <p:cTn id="30" dur="500"/>
                                        <p:tgtEl>
                                          <p:spTgt spid="14">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4">
                                            <p:txEl>
                                              <p:pRg st="11" end="11"/>
                                            </p:txEl>
                                          </p:spTgt>
                                        </p:tgtEl>
                                        <p:attrNameLst>
                                          <p:attrName>style.visibility</p:attrName>
                                        </p:attrNameLst>
                                      </p:cBhvr>
                                      <p:to>
                                        <p:strVal val="visible"/>
                                      </p:to>
                                    </p:set>
                                    <p:animEffect transition="in" filter="checkerboard(across)">
                                      <p:cBhvr>
                                        <p:cTn id="35" dur="500"/>
                                        <p:tgtEl>
                                          <p:spTgt spid="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32D032-6FA4-6848-B4CB-2A61EE343D5B}"/>
              </a:ext>
            </a:extLst>
          </p:cNvPr>
          <p:cNvSpPr>
            <a:spLocks noGrp="1"/>
          </p:cNvSpPr>
          <p:nvPr>
            <p:ph type="title"/>
          </p:nvPr>
        </p:nvSpPr>
        <p:spPr/>
        <p:txBody>
          <a:bodyPr/>
          <a:lstStyle/>
          <a:p>
            <a:pPr algn="ctr"/>
            <a:r>
              <a:rPr lang="en-US" dirty="0"/>
              <a:t>Khanda</a:t>
            </a:r>
          </a:p>
        </p:txBody>
      </p:sp>
      <p:sp>
        <p:nvSpPr>
          <p:cNvPr id="8" name="Content Placeholder 7">
            <a:extLst>
              <a:ext uri="{FF2B5EF4-FFF2-40B4-BE49-F238E27FC236}">
                <a16:creationId xmlns:a16="http://schemas.microsoft.com/office/drawing/2014/main" id="{25F16F9B-A0FB-A447-8275-36AE9B7784BC}"/>
              </a:ext>
            </a:extLst>
          </p:cNvPr>
          <p:cNvSpPr>
            <a:spLocks noGrp="1"/>
          </p:cNvSpPr>
          <p:nvPr>
            <p:ph idx="1"/>
          </p:nvPr>
        </p:nvSpPr>
        <p:spPr>
          <a:xfrm>
            <a:off x="448092" y="2132084"/>
            <a:ext cx="10945622" cy="4457401"/>
          </a:xfrm>
        </p:spPr>
        <p:txBody>
          <a:bodyPr>
            <a:normAutofit/>
          </a:bodyPr>
          <a:lstStyle/>
          <a:p>
            <a:r>
              <a:rPr lang="en-CA" dirty="0">
                <a:latin typeface="Roboto"/>
              </a:rPr>
              <a:t>Khanda - a double edged sword.</a:t>
            </a:r>
          </a:p>
          <a:p>
            <a:r>
              <a:rPr lang="en-CA" dirty="0">
                <a:latin typeface="Roboto"/>
              </a:rPr>
              <a:t>Guru ji uses some fantastic psychology - he gives us a connection with the sword.</a:t>
            </a:r>
          </a:p>
          <a:p>
            <a:r>
              <a:rPr lang="en-CA" dirty="0">
                <a:latin typeface="Roboto"/>
              </a:rPr>
              <a:t>Guru ji says this isn't just any ordinary sword but the </a:t>
            </a:r>
            <a:r>
              <a:rPr lang="en-CA" b="1" i="1" dirty="0">
                <a:latin typeface="Roboto"/>
              </a:rPr>
              <a:t>energy</a:t>
            </a:r>
            <a:r>
              <a:rPr lang="en-CA" dirty="0">
                <a:latin typeface="Roboto"/>
              </a:rPr>
              <a:t> of Akal </a:t>
            </a:r>
            <a:r>
              <a:rPr lang="en-CA" dirty="0" err="1">
                <a:latin typeface="Roboto"/>
              </a:rPr>
              <a:t>Purakh</a:t>
            </a:r>
            <a:r>
              <a:rPr lang="en-CA" dirty="0">
                <a:latin typeface="Roboto"/>
              </a:rPr>
              <a:t> </a:t>
            </a:r>
          </a:p>
          <a:p>
            <a:pPr marL="0" indent="0">
              <a:buNone/>
            </a:pPr>
            <a:r>
              <a:rPr lang="en-CA" dirty="0">
                <a:latin typeface="Roboto"/>
              </a:rPr>
              <a:t>   calling it </a:t>
            </a:r>
            <a:r>
              <a:rPr lang="en-CA" i="1" dirty="0" err="1">
                <a:latin typeface="Roboto"/>
              </a:rPr>
              <a:t>bhaguatee</a:t>
            </a:r>
            <a:r>
              <a:rPr lang="en-CA" i="1" dirty="0">
                <a:latin typeface="Roboto"/>
              </a:rPr>
              <a:t> </a:t>
            </a:r>
            <a:r>
              <a:rPr lang="en-CA" sz="1800" i="1" dirty="0">
                <a:latin typeface="Roboto"/>
              </a:rPr>
              <a:t>(</a:t>
            </a:r>
            <a:r>
              <a:rPr lang="en-CA" sz="1800" i="1" dirty="0" err="1">
                <a:latin typeface="Roboto"/>
              </a:rPr>
              <a:t>Chandi</a:t>
            </a:r>
            <a:r>
              <a:rPr lang="en-CA" sz="1800" i="1" dirty="0">
                <a:latin typeface="Roboto"/>
              </a:rPr>
              <a:t> dee </a:t>
            </a:r>
            <a:r>
              <a:rPr lang="en-CA" sz="1800" i="1" dirty="0" err="1">
                <a:latin typeface="Roboto"/>
              </a:rPr>
              <a:t>vaar</a:t>
            </a:r>
            <a:r>
              <a:rPr lang="en-CA" sz="1800" i="1" dirty="0">
                <a:latin typeface="Roboto"/>
              </a:rPr>
              <a:t>)-  </a:t>
            </a:r>
            <a:r>
              <a:rPr lang="en-CA" dirty="0">
                <a:latin typeface="Roboto"/>
              </a:rPr>
              <a:t>the energy of the sword.</a:t>
            </a:r>
          </a:p>
          <a:p>
            <a:endParaRPr lang="en-CA" dirty="0">
              <a:latin typeface="Roboto"/>
            </a:endParaRPr>
          </a:p>
          <a:p>
            <a:endParaRPr lang="en-CA" dirty="0">
              <a:latin typeface="Roboto"/>
            </a:endParaRPr>
          </a:p>
          <a:p>
            <a:pPr marL="0" indent="0">
              <a:buNone/>
            </a:pPr>
            <a:endParaRPr lang="en-CA" sz="1600" dirty="0">
              <a:latin typeface="Roboto"/>
            </a:endParaRPr>
          </a:p>
          <a:p>
            <a:pPr marL="0" indent="0">
              <a:buNone/>
            </a:pPr>
            <a:r>
              <a:rPr lang="en-CA" sz="1600" dirty="0">
                <a:latin typeface="Roboto"/>
              </a:rPr>
              <a:t>			I seek the protection of that Shakti that power of the sword</a:t>
            </a:r>
          </a:p>
          <a:p>
            <a:pPr marL="0" indent="0">
              <a:buNone/>
            </a:pPr>
            <a:r>
              <a:rPr lang="en-CA" sz="1600" dirty="0">
                <a:latin typeface="Roboto"/>
              </a:rPr>
              <a:t>					</a:t>
            </a:r>
            <a:r>
              <a:rPr lang="en-CA" sz="1600" dirty="0" err="1">
                <a:latin typeface="Roboto"/>
              </a:rPr>
              <a:t>Dasam</a:t>
            </a:r>
            <a:r>
              <a:rPr lang="en-CA" sz="1600" dirty="0">
                <a:latin typeface="Roboto"/>
              </a:rPr>
              <a:t> </a:t>
            </a:r>
            <a:r>
              <a:rPr lang="en-CA" sz="1600" dirty="0" err="1">
                <a:latin typeface="Roboto"/>
              </a:rPr>
              <a:t>Granth</a:t>
            </a:r>
            <a:endParaRPr lang="en-CA" sz="1600" dirty="0">
              <a:latin typeface="Roboto"/>
            </a:endParaRPr>
          </a:p>
          <a:p>
            <a:pPr marL="0" indent="0">
              <a:buNone/>
            </a:pPr>
            <a:r>
              <a:rPr lang="en-CA" sz="1600" dirty="0">
                <a:latin typeface="Roboto"/>
              </a:rPr>
              <a:t>					      Ang 244</a:t>
            </a:r>
          </a:p>
          <a:p>
            <a:pPr marL="0" indent="0">
              <a:buNone/>
            </a:pPr>
            <a:endParaRPr lang="en-CA" sz="1600" dirty="0">
              <a:latin typeface="Roboto"/>
            </a:endParaRPr>
          </a:p>
          <a:p>
            <a:endParaRPr lang="en-US" dirty="0"/>
          </a:p>
        </p:txBody>
      </p:sp>
      <p:pic>
        <p:nvPicPr>
          <p:cNvPr id="10" name="Picture 9">
            <a:extLst>
              <a:ext uri="{FF2B5EF4-FFF2-40B4-BE49-F238E27FC236}">
                <a16:creationId xmlns:a16="http://schemas.microsoft.com/office/drawing/2014/main" id="{ABAD9D6F-20E5-0240-8C63-6EA935D5F499}"/>
              </a:ext>
            </a:extLst>
          </p:cNvPr>
          <p:cNvPicPr>
            <a:picLocks noChangeAspect="1"/>
          </p:cNvPicPr>
          <p:nvPr/>
        </p:nvPicPr>
        <p:blipFill>
          <a:blip r:embed="rId3"/>
          <a:stretch>
            <a:fillRect/>
          </a:stretch>
        </p:blipFill>
        <p:spPr>
          <a:xfrm>
            <a:off x="4129883" y="4489752"/>
            <a:ext cx="3978765" cy="832765"/>
          </a:xfrm>
          <a:prstGeom prst="rect">
            <a:avLst/>
          </a:prstGeom>
        </p:spPr>
      </p:pic>
      <p:pic>
        <p:nvPicPr>
          <p:cNvPr id="13" name="Picture 12">
            <a:extLst>
              <a:ext uri="{FF2B5EF4-FFF2-40B4-BE49-F238E27FC236}">
                <a16:creationId xmlns:a16="http://schemas.microsoft.com/office/drawing/2014/main" id="{19CBC1CB-7073-8A41-BF2C-28359170702B}"/>
              </a:ext>
            </a:extLst>
          </p:cNvPr>
          <p:cNvPicPr>
            <a:picLocks noChangeAspect="1"/>
          </p:cNvPicPr>
          <p:nvPr/>
        </p:nvPicPr>
        <p:blipFill rotWithShape="1">
          <a:blip r:embed="rId4"/>
          <a:srcRect l="25396" t="23281" r="19247" b="27195"/>
          <a:stretch/>
        </p:blipFill>
        <p:spPr>
          <a:xfrm>
            <a:off x="10481280" y="576298"/>
            <a:ext cx="1710720" cy="1434798"/>
          </a:xfrm>
          <a:prstGeom prst="rect">
            <a:avLst/>
          </a:prstGeom>
        </p:spPr>
      </p:pic>
    </p:spTree>
    <p:extLst>
      <p:ext uri="{BB962C8B-B14F-4D97-AF65-F5344CB8AC3E}">
        <p14:creationId xmlns:p14="http://schemas.microsoft.com/office/powerpoint/2010/main" val="124093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2" end="2"/>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p:tgtEl>
                                          <p:spTgt spid="8">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8">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8BCC-75B8-4C47-A0FA-DE0A337F02B2}"/>
              </a:ext>
            </a:extLst>
          </p:cNvPr>
          <p:cNvSpPr>
            <a:spLocks noGrp="1"/>
          </p:cNvSpPr>
          <p:nvPr>
            <p:ph type="title"/>
          </p:nvPr>
        </p:nvSpPr>
        <p:spPr/>
        <p:txBody>
          <a:bodyPr>
            <a:normAutofit/>
          </a:bodyPr>
          <a:lstStyle/>
          <a:p>
            <a:pPr algn="ctr"/>
            <a:r>
              <a:rPr lang="en-US" sz="3200" dirty="0"/>
              <a:t>So first the </a:t>
            </a:r>
            <a:r>
              <a:rPr lang="en-US" sz="3200" i="1" dirty="0" err="1"/>
              <a:t>Sarab</a:t>
            </a:r>
            <a:r>
              <a:rPr lang="en-US" sz="3200" i="1" dirty="0"/>
              <a:t> </a:t>
            </a:r>
            <a:r>
              <a:rPr lang="en-US" sz="3200" i="1" dirty="0" err="1"/>
              <a:t>Loh</a:t>
            </a:r>
            <a:r>
              <a:rPr lang="en-US" sz="3200" i="1" dirty="0"/>
              <a:t> </a:t>
            </a:r>
            <a:r>
              <a:rPr lang="en-US" sz="3200" dirty="0"/>
              <a:t>-the Creative Force, </a:t>
            </a:r>
            <a:br>
              <a:rPr lang="en-US" sz="3200" dirty="0"/>
            </a:br>
            <a:r>
              <a:rPr lang="en-US" sz="3200" dirty="0"/>
              <a:t>and then the </a:t>
            </a:r>
            <a:r>
              <a:rPr lang="en-US" sz="3200" i="1" dirty="0"/>
              <a:t>Khanda</a:t>
            </a:r>
            <a:r>
              <a:rPr lang="en-US" sz="3200" dirty="0"/>
              <a:t>-the  creative power</a:t>
            </a:r>
          </a:p>
        </p:txBody>
      </p:sp>
      <p:pic>
        <p:nvPicPr>
          <p:cNvPr id="5" name="Content Placeholder 4">
            <a:extLst>
              <a:ext uri="{FF2B5EF4-FFF2-40B4-BE49-F238E27FC236}">
                <a16:creationId xmlns:a16="http://schemas.microsoft.com/office/drawing/2014/main" id="{53929E34-89F2-C74D-976E-F811199B9DEC}"/>
              </a:ext>
            </a:extLst>
          </p:cNvPr>
          <p:cNvPicPr>
            <a:picLocks noGrp="1" noChangeAspect="1"/>
          </p:cNvPicPr>
          <p:nvPr>
            <p:ph sz="half" idx="1"/>
          </p:nvPr>
        </p:nvPicPr>
        <p:blipFill>
          <a:blip r:embed="rId2"/>
          <a:stretch>
            <a:fillRect/>
          </a:stretch>
        </p:blipFill>
        <p:spPr>
          <a:xfrm>
            <a:off x="3138545" y="2486252"/>
            <a:ext cx="4697412" cy="1403424"/>
          </a:xfrm>
        </p:spPr>
      </p:pic>
      <p:sp>
        <p:nvSpPr>
          <p:cNvPr id="7" name="Content Placeholder 6">
            <a:extLst>
              <a:ext uri="{FF2B5EF4-FFF2-40B4-BE49-F238E27FC236}">
                <a16:creationId xmlns:a16="http://schemas.microsoft.com/office/drawing/2014/main" id="{421B10CA-E984-7949-B750-BDA53DD26342}"/>
              </a:ext>
            </a:extLst>
          </p:cNvPr>
          <p:cNvSpPr>
            <a:spLocks noGrp="1"/>
          </p:cNvSpPr>
          <p:nvPr>
            <p:ph sz="half" idx="2"/>
          </p:nvPr>
        </p:nvSpPr>
        <p:spPr>
          <a:xfrm>
            <a:off x="2601761" y="4211634"/>
            <a:ext cx="6322106" cy="2392366"/>
          </a:xfrm>
        </p:spPr>
        <p:txBody>
          <a:bodyPr/>
          <a:lstStyle/>
          <a:p>
            <a:pPr marL="0" indent="0" algn="ctr">
              <a:buNone/>
            </a:pPr>
            <a:r>
              <a:rPr lang="en-US" dirty="0"/>
              <a:t>In the beginning I remember </a:t>
            </a:r>
            <a:r>
              <a:rPr lang="en-US" i="1" dirty="0" err="1"/>
              <a:t>bhagauti</a:t>
            </a:r>
            <a:r>
              <a:rPr lang="en-US" dirty="0"/>
              <a:t>, the Lord - whose symbol is the sword </a:t>
            </a:r>
          </a:p>
          <a:p>
            <a:pPr marL="0" indent="0" algn="ctr">
              <a:buNone/>
            </a:pPr>
            <a:r>
              <a:rPr lang="en-US" dirty="0"/>
              <a:t>and then I remember Guru Nanak.</a:t>
            </a:r>
          </a:p>
          <a:p>
            <a:pPr marL="0" indent="0" algn="ctr">
              <a:buNone/>
            </a:pPr>
            <a:endParaRPr lang="en-US" dirty="0"/>
          </a:p>
          <a:p>
            <a:pPr marL="0" indent="0" algn="ctr">
              <a:buNone/>
            </a:pPr>
            <a:r>
              <a:rPr lang="en-US" i="1" dirty="0" err="1"/>
              <a:t>Dasam</a:t>
            </a:r>
            <a:r>
              <a:rPr lang="en-US" i="1" dirty="0"/>
              <a:t> </a:t>
            </a:r>
            <a:r>
              <a:rPr lang="en-US" i="1" dirty="0" err="1"/>
              <a:t>Granth</a:t>
            </a:r>
            <a:r>
              <a:rPr lang="en-US" i="1" dirty="0"/>
              <a:t> Ang. 244</a:t>
            </a:r>
          </a:p>
          <a:p>
            <a:endParaRPr lang="en-US" dirty="0"/>
          </a:p>
        </p:txBody>
      </p:sp>
      <p:pic>
        <p:nvPicPr>
          <p:cNvPr id="8" name="Picture 7">
            <a:extLst>
              <a:ext uri="{FF2B5EF4-FFF2-40B4-BE49-F238E27FC236}">
                <a16:creationId xmlns:a16="http://schemas.microsoft.com/office/drawing/2014/main" id="{56A8BF93-2568-0843-8D6B-ED15BCD233E8}"/>
              </a:ext>
            </a:extLst>
          </p:cNvPr>
          <p:cNvPicPr>
            <a:picLocks noChangeAspect="1"/>
          </p:cNvPicPr>
          <p:nvPr/>
        </p:nvPicPr>
        <p:blipFill rotWithShape="1">
          <a:blip r:embed="rId3"/>
          <a:srcRect l="25396" t="23281" r="19247" b="27195"/>
          <a:stretch/>
        </p:blipFill>
        <p:spPr>
          <a:xfrm>
            <a:off x="10481280" y="576298"/>
            <a:ext cx="1710720" cy="1434798"/>
          </a:xfrm>
          <a:prstGeom prst="rect">
            <a:avLst/>
          </a:prstGeom>
        </p:spPr>
      </p:pic>
    </p:spTree>
    <p:extLst>
      <p:ext uri="{BB962C8B-B14F-4D97-AF65-F5344CB8AC3E}">
        <p14:creationId xmlns:p14="http://schemas.microsoft.com/office/powerpoint/2010/main" val="180933530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{4025A63E-334F-6743-8F7A-2CC3DDB22629}tf10001057</Template>
  <TotalTime>4829</TotalTime>
  <Words>1753</Words>
  <Application>Microsoft Macintosh PowerPoint</Application>
  <PresentationFormat>Widescreen</PresentationFormat>
  <Paragraphs>221</Paragraphs>
  <Slides>22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AnmolLipi</vt:lpstr>
      <vt:lpstr>Arial</vt:lpstr>
      <vt:lpstr>Calibri</vt:lpstr>
      <vt:lpstr>Roboto</vt:lpstr>
      <vt:lpstr>Trebuchet MS</vt:lpstr>
      <vt:lpstr>Berlin</vt:lpstr>
      <vt:lpstr>KHALSA</vt:lpstr>
      <vt:lpstr>When we say the word ‘Khalsa’…</vt:lpstr>
      <vt:lpstr>Example of a Khalsa</vt:lpstr>
      <vt:lpstr>Professor Puran Singh on the Khalsa </vt:lpstr>
      <vt:lpstr> Who created the Khalsa? </vt:lpstr>
      <vt:lpstr>Khalsa Akal Purakh Kee Fauj</vt:lpstr>
      <vt:lpstr>Why take Khandey dee Pahl?</vt:lpstr>
      <vt:lpstr>Khanda</vt:lpstr>
      <vt:lpstr>So first the Sarab Loh -the Creative Force,  and then the Khanda-the  creative power</vt:lpstr>
      <vt:lpstr>   “Jai Tegham! Jai Tegham”</vt:lpstr>
      <vt:lpstr>Prof. Puran Singh continues to say:</vt:lpstr>
      <vt:lpstr>What happens if you're initiated with a ceremony that is of that Khanda?</vt:lpstr>
      <vt:lpstr>The next two ingredients …</vt:lpstr>
      <vt:lpstr>        This Universe is the Body Divine of God</vt:lpstr>
      <vt:lpstr>      The Khalsa is Dead to the World</vt:lpstr>
      <vt:lpstr> What are the qualities that a person needs to receive Amrit?</vt:lpstr>
      <vt:lpstr> In order to walk the spiritual path, you must give up your head </vt:lpstr>
      <vt:lpstr>PowerPoint Presentation</vt:lpstr>
      <vt:lpstr> The external Amrit helps  us to find the Internal Amrit  </vt:lpstr>
      <vt:lpstr>THE LAMP OF MAN</vt:lpstr>
      <vt:lpstr>      Who is the Khalsa?                                  </vt:lpstr>
      <vt:lpstr>                   THE ELOQUENT SILENCE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KHALSA</dc:title>
  <dc:creator>jussrani@yahoo.com</dc:creator>
  <cp:lastModifiedBy>jussrani@yahoo.com</cp:lastModifiedBy>
  <cp:revision>46</cp:revision>
  <dcterms:created xsi:type="dcterms:W3CDTF">2019-04-14T14:53:31Z</dcterms:created>
  <dcterms:modified xsi:type="dcterms:W3CDTF">2019-04-18T14:51:28Z</dcterms:modified>
</cp:coreProperties>
</file>